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League Spartan" charset="1" panose="00000800000000000000"/>
      <p:regular r:id="rId19"/>
    </p:embeddedFont>
    <p:embeddedFont>
      <p:font typeface="Inter Bold" charset="1" panose="020B0802030000000004"/>
      <p:regular r:id="rId20"/>
    </p:embeddedFont>
    <p:embeddedFont>
      <p:font typeface="Inter" charset="1" panose="020B0502030000000004"/>
      <p:regular r:id="rId21"/>
    </p:embeddedFont>
    <p:embeddedFont>
      <p:font typeface="Cloud" charset="1" panose="02000000000000000000"/>
      <p:regular r:id="rId22"/>
    </p:embeddedFont>
    <p:embeddedFont>
      <p:font typeface="Austere  Display" charset="1" panose="000005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2.png>
</file>

<file path=ppt/media/image3.sv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0" y="0"/>
            <a:ext cx="18520038" cy="10287000"/>
            <a:chOff x="0" y="0"/>
            <a:chExt cx="4877705" cy="2709333"/>
          </a:xfrm>
        </p:grpSpPr>
        <p:sp>
          <p:nvSpPr>
            <p:cNvPr name="Freeform 4" id="4"/>
            <p:cNvSpPr/>
            <p:nvPr/>
          </p:nvSpPr>
          <p:spPr>
            <a:xfrm flipH="false" flipV="false" rot="0">
              <a:off x="0" y="0"/>
              <a:ext cx="4877705" cy="2709333"/>
            </a:xfrm>
            <a:custGeom>
              <a:avLst/>
              <a:gdLst/>
              <a:ahLst/>
              <a:cxnLst/>
              <a:rect r="r" b="b" t="t" l="l"/>
              <a:pathLst>
                <a:path h="2709333" w="4877705">
                  <a:moveTo>
                    <a:pt x="0" y="0"/>
                  </a:moveTo>
                  <a:lnTo>
                    <a:pt x="4877705" y="0"/>
                  </a:lnTo>
                  <a:lnTo>
                    <a:pt x="4877705" y="2709333"/>
                  </a:lnTo>
                  <a:lnTo>
                    <a:pt x="0" y="2709333"/>
                  </a:lnTo>
                  <a:close/>
                </a:path>
              </a:pathLst>
            </a:custGeom>
            <a:solidFill>
              <a:srgbClr val="FFFFFF">
                <a:alpha val="77647"/>
              </a:srgbClr>
            </a:solidFill>
          </p:spPr>
        </p:sp>
        <p:sp>
          <p:nvSpPr>
            <p:cNvPr name="TextBox 5" id="5"/>
            <p:cNvSpPr txBox="true"/>
            <p:nvPr/>
          </p:nvSpPr>
          <p:spPr>
            <a:xfrm>
              <a:off x="0" y="-38100"/>
              <a:ext cx="4877705" cy="2747433"/>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0" y="4810163"/>
            <a:ext cx="6073106" cy="5476837"/>
          </a:xfrm>
          <a:custGeom>
            <a:avLst/>
            <a:gdLst/>
            <a:ahLst/>
            <a:cxnLst/>
            <a:rect r="r" b="b" t="t" l="l"/>
            <a:pathLst>
              <a:path h="5476837" w="6073106">
                <a:moveTo>
                  <a:pt x="0" y="0"/>
                </a:moveTo>
                <a:lnTo>
                  <a:pt x="6073106" y="0"/>
                </a:lnTo>
                <a:lnTo>
                  <a:pt x="6073106" y="5476837"/>
                </a:lnTo>
                <a:lnTo>
                  <a:pt x="0" y="54768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10800000">
            <a:off x="12214894" y="0"/>
            <a:ext cx="6073106" cy="5476837"/>
          </a:xfrm>
          <a:custGeom>
            <a:avLst/>
            <a:gdLst/>
            <a:ahLst/>
            <a:cxnLst/>
            <a:rect r="r" b="b" t="t" l="l"/>
            <a:pathLst>
              <a:path h="5476837" w="6073106">
                <a:moveTo>
                  <a:pt x="0" y="0"/>
                </a:moveTo>
                <a:lnTo>
                  <a:pt x="6073106" y="0"/>
                </a:lnTo>
                <a:lnTo>
                  <a:pt x="6073106" y="5476837"/>
                </a:lnTo>
                <a:lnTo>
                  <a:pt x="0" y="54768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2898797" y="1335696"/>
            <a:ext cx="12722443" cy="7567982"/>
          </a:xfrm>
          <a:prstGeom prst="rect">
            <a:avLst/>
          </a:prstGeom>
        </p:spPr>
        <p:txBody>
          <a:bodyPr anchor="t" rtlCol="false" tIns="0" lIns="0" bIns="0" rIns="0">
            <a:spAutoFit/>
          </a:bodyPr>
          <a:lstStyle/>
          <a:p>
            <a:pPr algn="ctr">
              <a:lnSpc>
                <a:spcPts val="14928"/>
              </a:lnSpc>
            </a:pPr>
            <a:r>
              <a:rPr lang="en-US" sz="12039" spc="288">
                <a:solidFill>
                  <a:srgbClr val="365679"/>
                </a:solidFill>
                <a:latin typeface="League Spartan"/>
                <a:ea typeface="League Spartan"/>
                <a:cs typeface="League Spartan"/>
                <a:sym typeface="League Spartan"/>
              </a:rPr>
              <a:t>ONLINE CERTIFICATION COURSES</a:t>
            </a:r>
          </a:p>
          <a:p>
            <a:pPr algn="ctr">
              <a:lnSpc>
                <a:spcPts val="14928"/>
              </a:lnSpc>
            </a:pPr>
            <a:r>
              <a:rPr lang="en-US" sz="12039" spc="288">
                <a:solidFill>
                  <a:srgbClr val="365679"/>
                </a:solidFill>
                <a:latin typeface="League Spartan"/>
                <a:ea typeface="League Spartan"/>
                <a:cs typeface="League Spartan"/>
                <a:sym typeface="League Spartan"/>
              </a:rPr>
              <a:t>WEB PORTAL</a:t>
            </a:r>
          </a:p>
        </p:txBody>
      </p:sp>
      <p:sp>
        <p:nvSpPr>
          <p:cNvPr name="TextBox 9" id="9"/>
          <p:cNvSpPr txBox="true"/>
          <p:nvPr/>
        </p:nvSpPr>
        <p:spPr>
          <a:xfrm rot="0">
            <a:off x="8724666" y="9201150"/>
            <a:ext cx="9563334" cy="514350"/>
          </a:xfrm>
          <a:prstGeom prst="rect">
            <a:avLst/>
          </a:prstGeom>
        </p:spPr>
        <p:txBody>
          <a:bodyPr anchor="t" rtlCol="false" tIns="0" lIns="0" bIns="0" rIns="0">
            <a:spAutoFit/>
          </a:bodyPr>
          <a:lstStyle/>
          <a:p>
            <a:pPr algn="ctr">
              <a:lnSpc>
                <a:spcPts val="4200"/>
              </a:lnSpc>
              <a:spcBef>
                <a:spcPct val="0"/>
              </a:spcBef>
            </a:pPr>
            <a:r>
              <a:rPr lang="en-US" b="true" sz="3000">
                <a:solidFill>
                  <a:srgbClr val="365679"/>
                </a:solidFill>
                <a:latin typeface="Inter Bold"/>
                <a:ea typeface="Inter Bold"/>
                <a:cs typeface="Inter Bold"/>
                <a:sym typeface="Inter Bold"/>
              </a:rPr>
              <a:t>Mentored by:Dr.T.Mala(Director,CDOE)</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77753" y="2620762"/>
            <a:ext cx="3086100" cy="1055333"/>
            <a:chOff x="0" y="0"/>
            <a:chExt cx="812800" cy="277948"/>
          </a:xfrm>
        </p:grpSpPr>
        <p:sp>
          <p:nvSpPr>
            <p:cNvPr name="Freeform 3" id="3"/>
            <p:cNvSpPr/>
            <p:nvPr/>
          </p:nvSpPr>
          <p:spPr>
            <a:xfrm flipH="false" flipV="false" rot="0">
              <a:off x="0" y="0"/>
              <a:ext cx="812800" cy="277948"/>
            </a:xfrm>
            <a:custGeom>
              <a:avLst/>
              <a:gdLst/>
              <a:ahLst/>
              <a:cxnLst/>
              <a:rect r="r" b="b" t="t" l="l"/>
              <a:pathLst>
                <a:path h="277948" w="812800">
                  <a:moveTo>
                    <a:pt x="138974" y="0"/>
                  </a:moveTo>
                  <a:lnTo>
                    <a:pt x="673826" y="0"/>
                  </a:lnTo>
                  <a:cubicBezTo>
                    <a:pt x="750579" y="0"/>
                    <a:pt x="812800" y="62221"/>
                    <a:pt x="812800" y="138974"/>
                  </a:cubicBezTo>
                  <a:lnTo>
                    <a:pt x="812800" y="138974"/>
                  </a:lnTo>
                  <a:cubicBezTo>
                    <a:pt x="812800" y="175832"/>
                    <a:pt x="798158" y="211181"/>
                    <a:pt x="772095" y="237243"/>
                  </a:cubicBezTo>
                  <a:cubicBezTo>
                    <a:pt x="746033" y="263306"/>
                    <a:pt x="710684" y="277948"/>
                    <a:pt x="673826" y="277948"/>
                  </a:cubicBezTo>
                  <a:lnTo>
                    <a:pt x="138974" y="277948"/>
                  </a:lnTo>
                  <a:cubicBezTo>
                    <a:pt x="62221" y="277948"/>
                    <a:pt x="0" y="215727"/>
                    <a:pt x="0" y="138974"/>
                  </a:cubicBezTo>
                  <a:lnTo>
                    <a:pt x="0" y="138974"/>
                  </a:lnTo>
                  <a:cubicBezTo>
                    <a:pt x="0" y="62221"/>
                    <a:pt x="62221" y="0"/>
                    <a:pt x="138974" y="0"/>
                  </a:cubicBezTo>
                  <a:close/>
                </a:path>
              </a:pathLst>
            </a:custGeom>
            <a:solidFill>
              <a:srgbClr val="365679"/>
            </a:solidFill>
          </p:spPr>
        </p:sp>
        <p:sp>
          <p:nvSpPr>
            <p:cNvPr name="TextBox 4" id="4"/>
            <p:cNvSpPr txBox="true"/>
            <p:nvPr/>
          </p:nvSpPr>
          <p:spPr>
            <a:xfrm>
              <a:off x="0" y="-104775"/>
              <a:ext cx="812800" cy="382723"/>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“GO TO COURSE” BUTTON</a:t>
              </a:r>
            </a:p>
          </p:txBody>
        </p:sp>
      </p:grpSp>
      <p:sp>
        <p:nvSpPr>
          <p:cNvPr name="AutoShape 5" id="5"/>
          <p:cNvSpPr/>
          <p:nvPr/>
        </p:nvSpPr>
        <p:spPr>
          <a:xfrm>
            <a:off x="758320" y="2019962"/>
            <a:ext cx="2050229" cy="0"/>
          </a:xfrm>
          <a:prstGeom prst="line">
            <a:avLst/>
          </a:prstGeom>
          <a:ln cap="flat" w="85725">
            <a:solidFill>
              <a:srgbClr val="365679"/>
            </a:solidFill>
            <a:prstDash val="solid"/>
            <a:headEnd type="none" len="sm" w="sm"/>
            <a:tailEnd type="none" len="sm" w="sm"/>
          </a:ln>
        </p:spPr>
      </p:sp>
      <p:grpSp>
        <p:nvGrpSpPr>
          <p:cNvPr name="Group 6" id="6"/>
          <p:cNvGrpSpPr/>
          <p:nvPr/>
        </p:nvGrpSpPr>
        <p:grpSpPr>
          <a:xfrm rot="0">
            <a:off x="6968416" y="2620762"/>
            <a:ext cx="4351168" cy="1055333"/>
            <a:chOff x="0" y="0"/>
            <a:chExt cx="1145987" cy="277948"/>
          </a:xfrm>
        </p:grpSpPr>
        <p:sp>
          <p:nvSpPr>
            <p:cNvPr name="Freeform 7" id="7"/>
            <p:cNvSpPr/>
            <p:nvPr/>
          </p:nvSpPr>
          <p:spPr>
            <a:xfrm flipH="false" flipV="false" rot="0">
              <a:off x="0" y="0"/>
              <a:ext cx="1145987" cy="277948"/>
            </a:xfrm>
            <a:custGeom>
              <a:avLst/>
              <a:gdLst/>
              <a:ahLst/>
              <a:cxnLst/>
              <a:rect r="r" b="b" t="t" l="l"/>
              <a:pathLst>
                <a:path h="277948" w="1145987">
                  <a:moveTo>
                    <a:pt x="138974" y="0"/>
                  </a:moveTo>
                  <a:lnTo>
                    <a:pt x="1007013" y="0"/>
                  </a:lnTo>
                  <a:cubicBezTo>
                    <a:pt x="1043871" y="0"/>
                    <a:pt x="1079219" y="14642"/>
                    <a:pt x="1105282" y="40705"/>
                  </a:cubicBezTo>
                  <a:cubicBezTo>
                    <a:pt x="1131345" y="66767"/>
                    <a:pt x="1145987" y="102116"/>
                    <a:pt x="1145987" y="138974"/>
                  </a:cubicBezTo>
                  <a:lnTo>
                    <a:pt x="1145987" y="138974"/>
                  </a:lnTo>
                  <a:cubicBezTo>
                    <a:pt x="1145987" y="215727"/>
                    <a:pt x="1083766" y="277948"/>
                    <a:pt x="1007013" y="277948"/>
                  </a:cubicBezTo>
                  <a:lnTo>
                    <a:pt x="138974" y="277948"/>
                  </a:lnTo>
                  <a:cubicBezTo>
                    <a:pt x="62221" y="277948"/>
                    <a:pt x="0" y="215727"/>
                    <a:pt x="0" y="138974"/>
                  </a:cubicBezTo>
                  <a:lnTo>
                    <a:pt x="0" y="138974"/>
                  </a:lnTo>
                  <a:cubicBezTo>
                    <a:pt x="0" y="62221"/>
                    <a:pt x="62221" y="0"/>
                    <a:pt x="138974" y="0"/>
                  </a:cubicBezTo>
                  <a:close/>
                </a:path>
              </a:pathLst>
            </a:custGeom>
            <a:solidFill>
              <a:srgbClr val="365679"/>
            </a:solidFill>
          </p:spPr>
        </p:sp>
        <p:sp>
          <p:nvSpPr>
            <p:cNvPr name="TextBox 8" id="8"/>
            <p:cNvSpPr txBox="true"/>
            <p:nvPr/>
          </p:nvSpPr>
          <p:spPr>
            <a:xfrm>
              <a:off x="0" y="-104775"/>
              <a:ext cx="1145987" cy="382723"/>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RETRIEVE PASSPHRASE AND URL</a:t>
              </a:r>
            </a:p>
          </p:txBody>
        </p:sp>
      </p:grpSp>
      <p:grpSp>
        <p:nvGrpSpPr>
          <p:cNvPr name="Group 9" id="9"/>
          <p:cNvGrpSpPr/>
          <p:nvPr/>
        </p:nvGrpSpPr>
        <p:grpSpPr>
          <a:xfrm rot="0">
            <a:off x="12841550" y="2601712"/>
            <a:ext cx="3984964" cy="1055333"/>
            <a:chOff x="0" y="0"/>
            <a:chExt cx="1049538" cy="277948"/>
          </a:xfrm>
        </p:grpSpPr>
        <p:sp>
          <p:nvSpPr>
            <p:cNvPr name="Freeform 10" id="10"/>
            <p:cNvSpPr/>
            <p:nvPr/>
          </p:nvSpPr>
          <p:spPr>
            <a:xfrm flipH="false" flipV="false" rot="0">
              <a:off x="0" y="0"/>
              <a:ext cx="1049538" cy="277948"/>
            </a:xfrm>
            <a:custGeom>
              <a:avLst/>
              <a:gdLst/>
              <a:ahLst/>
              <a:cxnLst/>
              <a:rect r="r" b="b" t="t" l="l"/>
              <a:pathLst>
                <a:path h="277948" w="1049538">
                  <a:moveTo>
                    <a:pt x="138974" y="0"/>
                  </a:moveTo>
                  <a:lnTo>
                    <a:pt x="910564" y="0"/>
                  </a:lnTo>
                  <a:cubicBezTo>
                    <a:pt x="947422" y="0"/>
                    <a:pt x="982771" y="14642"/>
                    <a:pt x="1008833" y="40705"/>
                  </a:cubicBezTo>
                  <a:cubicBezTo>
                    <a:pt x="1034896" y="66767"/>
                    <a:pt x="1049538" y="102116"/>
                    <a:pt x="1049538" y="138974"/>
                  </a:cubicBezTo>
                  <a:lnTo>
                    <a:pt x="1049538" y="138974"/>
                  </a:lnTo>
                  <a:cubicBezTo>
                    <a:pt x="1049538" y="215727"/>
                    <a:pt x="987317" y="277948"/>
                    <a:pt x="910564" y="277948"/>
                  </a:cubicBezTo>
                  <a:lnTo>
                    <a:pt x="138974" y="277948"/>
                  </a:lnTo>
                  <a:cubicBezTo>
                    <a:pt x="62221" y="277948"/>
                    <a:pt x="0" y="215727"/>
                    <a:pt x="0" y="138974"/>
                  </a:cubicBezTo>
                  <a:lnTo>
                    <a:pt x="0" y="138974"/>
                  </a:lnTo>
                  <a:cubicBezTo>
                    <a:pt x="0" y="62221"/>
                    <a:pt x="62221" y="0"/>
                    <a:pt x="138974" y="0"/>
                  </a:cubicBezTo>
                  <a:close/>
                </a:path>
              </a:pathLst>
            </a:custGeom>
            <a:solidFill>
              <a:srgbClr val="365679"/>
            </a:solidFill>
          </p:spPr>
        </p:sp>
        <p:sp>
          <p:nvSpPr>
            <p:cNvPr name="TextBox 11" id="11"/>
            <p:cNvSpPr txBox="true"/>
            <p:nvPr/>
          </p:nvSpPr>
          <p:spPr>
            <a:xfrm>
              <a:off x="0" y="-104775"/>
              <a:ext cx="1049538" cy="382723"/>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GENERATE SALT &amp; ENCRYPTION KEY</a:t>
              </a:r>
            </a:p>
          </p:txBody>
        </p:sp>
      </p:grpSp>
      <p:grpSp>
        <p:nvGrpSpPr>
          <p:cNvPr name="Group 12" id="12"/>
          <p:cNvGrpSpPr/>
          <p:nvPr/>
        </p:nvGrpSpPr>
        <p:grpSpPr>
          <a:xfrm rot="0">
            <a:off x="12841550" y="4956304"/>
            <a:ext cx="3984964" cy="1459687"/>
            <a:chOff x="0" y="0"/>
            <a:chExt cx="1049538" cy="384444"/>
          </a:xfrm>
        </p:grpSpPr>
        <p:sp>
          <p:nvSpPr>
            <p:cNvPr name="Freeform 13" id="13"/>
            <p:cNvSpPr/>
            <p:nvPr/>
          </p:nvSpPr>
          <p:spPr>
            <a:xfrm flipH="false" flipV="false" rot="0">
              <a:off x="0" y="0"/>
              <a:ext cx="1049538" cy="384444"/>
            </a:xfrm>
            <a:custGeom>
              <a:avLst/>
              <a:gdLst/>
              <a:ahLst/>
              <a:cxnLst/>
              <a:rect r="r" b="b" t="t" l="l"/>
              <a:pathLst>
                <a:path h="384444" w="1049538">
                  <a:moveTo>
                    <a:pt x="192222" y="0"/>
                  </a:moveTo>
                  <a:lnTo>
                    <a:pt x="857316" y="0"/>
                  </a:lnTo>
                  <a:cubicBezTo>
                    <a:pt x="908296" y="0"/>
                    <a:pt x="957189" y="20252"/>
                    <a:pt x="993237" y="56301"/>
                  </a:cubicBezTo>
                  <a:cubicBezTo>
                    <a:pt x="1029286" y="92349"/>
                    <a:pt x="1049538" y="141242"/>
                    <a:pt x="1049538" y="192222"/>
                  </a:cubicBezTo>
                  <a:lnTo>
                    <a:pt x="1049538" y="192222"/>
                  </a:lnTo>
                  <a:cubicBezTo>
                    <a:pt x="1049538" y="298384"/>
                    <a:pt x="963477" y="384444"/>
                    <a:pt x="857316" y="384444"/>
                  </a:cubicBezTo>
                  <a:lnTo>
                    <a:pt x="192222" y="384444"/>
                  </a:lnTo>
                  <a:cubicBezTo>
                    <a:pt x="141242" y="384444"/>
                    <a:pt x="92349" y="364192"/>
                    <a:pt x="56301" y="328144"/>
                  </a:cubicBezTo>
                  <a:cubicBezTo>
                    <a:pt x="20252" y="292095"/>
                    <a:pt x="0" y="243203"/>
                    <a:pt x="0" y="192222"/>
                  </a:cubicBezTo>
                  <a:lnTo>
                    <a:pt x="0" y="192222"/>
                  </a:lnTo>
                  <a:cubicBezTo>
                    <a:pt x="0" y="141242"/>
                    <a:pt x="20252" y="92349"/>
                    <a:pt x="56301" y="56301"/>
                  </a:cubicBezTo>
                  <a:cubicBezTo>
                    <a:pt x="92349" y="20252"/>
                    <a:pt x="141242" y="0"/>
                    <a:pt x="192222" y="0"/>
                  </a:cubicBezTo>
                  <a:close/>
                </a:path>
              </a:pathLst>
            </a:custGeom>
            <a:solidFill>
              <a:srgbClr val="365679"/>
            </a:solidFill>
          </p:spPr>
        </p:sp>
        <p:sp>
          <p:nvSpPr>
            <p:cNvPr name="TextBox 14" id="14"/>
            <p:cNvSpPr txBox="true"/>
            <p:nvPr/>
          </p:nvSpPr>
          <p:spPr>
            <a:xfrm>
              <a:off x="0" y="-104775"/>
              <a:ext cx="1049538" cy="489219"/>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GENERATE INITIALIZATION VECTOR (IV)</a:t>
              </a:r>
            </a:p>
          </p:txBody>
        </p:sp>
      </p:grpSp>
      <p:grpSp>
        <p:nvGrpSpPr>
          <p:cNvPr name="Group 15" id="15"/>
          <p:cNvGrpSpPr/>
          <p:nvPr/>
        </p:nvGrpSpPr>
        <p:grpSpPr>
          <a:xfrm rot="0">
            <a:off x="7690266" y="4914623"/>
            <a:ext cx="2853061" cy="1543050"/>
            <a:chOff x="0" y="0"/>
            <a:chExt cx="751424" cy="406400"/>
          </a:xfrm>
        </p:grpSpPr>
        <p:sp>
          <p:nvSpPr>
            <p:cNvPr name="Freeform 16" id="16"/>
            <p:cNvSpPr/>
            <p:nvPr/>
          </p:nvSpPr>
          <p:spPr>
            <a:xfrm flipH="false" flipV="false" rot="0">
              <a:off x="0" y="0"/>
              <a:ext cx="751424" cy="406400"/>
            </a:xfrm>
            <a:custGeom>
              <a:avLst/>
              <a:gdLst/>
              <a:ahLst/>
              <a:cxnLst/>
              <a:rect r="r" b="b" t="t" l="l"/>
              <a:pathLst>
                <a:path h="406400" w="751424">
                  <a:moveTo>
                    <a:pt x="203200" y="0"/>
                  </a:moveTo>
                  <a:lnTo>
                    <a:pt x="548224" y="0"/>
                  </a:lnTo>
                  <a:cubicBezTo>
                    <a:pt x="660448" y="0"/>
                    <a:pt x="751424" y="90976"/>
                    <a:pt x="751424" y="203200"/>
                  </a:cubicBezTo>
                  <a:lnTo>
                    <a:pt x="751424" y="203200"/>
                  </a:lnTo>
                  <a:cubicBezTo>
                    <a:pt x="751424" y="257092"/>
                    <a:pt x="730015" y="308777"/>
                    <a:pt x="691908" y="346884"/>
                  </a:cubicBezTo>
                  <a:cubicBezTo>
                    <a:pt x="653800" y="384991"/>
                    <a:pt x="602116" y="406400"/>
                    <a:pt x="548224" y="406400"/>
                  </a:cubicBezTo>
                  <a:lnTo>
                    <a:pt x="203200" y="406400"/>
                  </a:lnTo>
                  <a:cubicBezTo>
                    <a:pt x="90976" y="406400"/>
                    <a:pt x="0" y="315424"/>
                    <a:pt x="0" y="203200"/>
                  </a:cubicBezTo>
                  <a:lnTo>
                    <a:pt x="0" y="203200"/>
                  </a:lnTo>
                  <a:cubicBezTo>
                    <a:pt x="0" y="90976"/>
                    <a:pt x="90976" y="0"/>
                    <a:pt x="203200" y="0"/>
                  </a:cubicBezTo>
                  <a:close/>
                </a:path>
              </a:pathLst>
            </a:custGeom>
            <a:solidFill>
              <a:srgbClr val="365679"/>
            </a:solidFill>
          </p:spPr>
        </p:sp>
        <p:sp>
          <p:nvSpPr>
            <p:cNvPr name="TextBox 17" id="17"/>
            <p:cNvSpPr txBox="true"/>
            <p:nvPr/>
          </p:nvSpPr>
          <p:spPr>
            <a:xfrm>
              <a:off x="0" y="-104775"/>
              <a:ext cx="751424" cy="511175"/>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ENCRYPT DATA(AES)</a:t>
              </a:r>
            </a:p>
          </p:txBody>
        </p:sp>
      </p:grpSp>
      <p:grpSp>
        <p:nvGrpSpPr>
          <p:cNvPr name="Group 18" id="18"/>
          <p:cNvGrpSpPr/>
          <p:nvPr/>
        </p:nvGrpSpPr>
        <p:grpSpPr>
          <a:xfrm rot="0">
            <a:off x="1777753" y="4956304"/>
            <a:ext cx="3086100" cy="1459687"/>
            <a:chOff x="0" y="0"/>
            <a:chExt cx="812800" cy="384444"/>
          </a:xfrm>
        </p:grpSpPr>
        <p:sp>
          <p:nvSpPr>
            <p:cNvPr name="Freeform 19" id="19"/>
            <p:cNvSpPr/>
            <p:nvPr/>
          </p:nvSpPr>
          <p:spPr>
            <a:xfrm flipH="false" flipV="false" rot="0">
              <a:off x="0" y="0"/>
              <a:ext cx="812800" cy="384444"/>
            </a:xfrm>
            <a:custGeom>
              <a:avLst/>
              <a:gdLst/>
              <a:ahLst/>
              <a:cxnLst/>
              <a:rect r="r" b="b" t="t" l="l"/>
              <a:pathLst>
                <a:path h="384444" w="812800">
                  <a:moveTo>
                    <a:pt x="192222" y="0"/>
                  </a:moveTo>
                  <a:lnTo>
                    <a:pt x="620578" y="0"/>
                  </a:lnTo>
                  <a:cubicBezTo>
                    <a:pt x="671558" y="0"/>
                    <a:pt x="720451" y="20252"/>
                    <a:pt x="756499" y="56301"/>
                  </a:cubicBezTo>
                  <a:cubicBezTo>
                    <a:pt x="792548" y="92349"/>
                    <a:pt x="812800" y="141242"/>
                    <a:pt x="812800" y="192222"/>
                  </a:cubicBezTo>
                  <a:lnTo>
                    <a:pt x="812800" y="192222"/>
                  </a:lnTo>
                  <a:cubicBezTo>
                    <a:pt x="812800" y="298384"/>
                    <a:pt x="726739" y="384444"/>
                    <a:pt x="620578" y="384444"/>
                  </a:cubicBezTo>
                  <a:lnTo>
                    <a:pt x="192222" y="384444"/>
                  </a:lnTo>
                  <a:cubicBezTo>
                    <a:pt x="141242" y="384444"/>
                    <a:pt x="92349" y="364192"/>
                    <a:pt x="56301" y="328144"/>
                  </a:cubicBezTo>
                  <a:cubicBezTo>
                    <a:pt x="20252" y="292095"/>
                    <a:pt x="0" y="243203"/>
                    <a:pt x="0" y="192222"/>
                  </a:cubicBezTo>
                  <a:lnTo>
                    <a:pt x="0" y="192222"/>
                  </a:lnTo>
                  <a:cubicBezTo>
                    <a:pt x="0" y="141242"/>
                    <a:pt x="20252" y="92349"/>
                    <a:pt x="56301" y="56301"/>
                  </a:cubicBezTo>
                  <a:cubicBezTo>
                    <a:pt x="92349" y="20252"/>
                    <a:pt x="141242" y="0"/>
                    <a:pt x="192222" y="0"/>
                  </a:cubicBezTo>
                  <a:close/>
                </a:path>
              </a:pathLst>
            </a:custGeom>
            <a:solidFill>
              <a:srgbClr val="365679"/>
            </a:solidFill>
          </p:spPr>
        </p:sp>
        <p:sp>
          <p:nvSpPr>
            <p:cNvPr name="TextBox 20" id="20"/>
            <p:cNvSpPr txBox="true"/>
            <p:nvPr/>
          </p:nvSpPr>
          <p:spPr>
            <a:xfrm>
              <a:off x="0" y="-104775"/>
              <a:ext cx="812800" cy="489219"/>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BASE64 ENCODE DATA</a:t>
              </a:r>
            </a:p>
          </p:txBody>
        </p:sp>
      </p:grpSp>
      <p:grpSp>
        <p:nvGrpSpPr>
          <p:cNvPr name="Group 21" id="21"/>
          <p:cNvGrpSpPr/>
          <p:nvPr/>
        </p:nvGrpSpPr>
        <p:grpSpPr>
          <a:xfrm rot="0">
            <a:off x="1777753" y="7715250"/>
            <a:ext cx="3086100" cy="1543050"/>
            <a:chOff x="0" y="0"/>
            <a:chExt cx="812800" cy="406400"/>
          </a:xfrm>
        </p:grpSpPr>
        <p:sp>
          <p:nvSpPr>
            <p:cNvPr name="Freeform 22" id="22"/>
            <p:cNvSpPr/>
            <p:nvPr/>
          </p:nvSpPr>
          <p:spPr>
            <a:xfrm flipH="false" flipV="false" rot="0">
              <a:off x="0" y="0"/>
              <a:ext cx="812800" cy="406400"/>
            </a:xfrm>
            <a:custGeom>
              <a:avLst/>
              <a:gdLst/>
              <a:ahLst/>
              <a:cxnLst/>
              <a:rect r="r" b="b" t="t" l="l"/>
              <a:pathLst>
                <a:path h="406400" w="812800">
                  <a:moveTo>
                    <a:pt x="203200" y="0"/>
                  </a:moveTo>
                  <a:lnTo>
                    <a:pt x="609600" y="0"/>
                  </a:lnTo>
                  <a:cubicBezTo>
                    <a:pt x="721824" y="0"/>
                    <a:pt x="812800" y="90976"/>
                    <a:pt x="812800" y="203200"/>
                  </a:cubicBezTo>
                  <a:lnTo>
                    <a:pt x="812800" y="203200"/>
                  </a:lnTo>
                  <a:cubicBezTo>
                    <a:pt x="812800" y="315424"/>
                    <a:pt x="721824" y="406400"/>
                    <a:pt x="609600" y="406400"/>
                  </a:cubicBezTo>
                  <a:lnTo>
                    <a:pt x="203200" y="406400"/>
                  </a:lnTo>
                  <a:cubicBezTo>
                    <a:pt x="90976" y="406400"/>
                    <a:pt x="0" y="315424"/>
                    <a:pt x="0" y="203200"/>
                  </a:cubicBezTo>
                  <a:lnTo>
                    <a:pt x="0" y="203200"/>
                  </a:lnTo>
                  <a:cubicBezTo>
                    <a:pt x="0" y="90976"/>
                    <a:pt x="90976" y="0"/>
                    <a:pt x="203200" y="0"/>
                  </a:cubicBezTo>
                  <a:close/>
                </a:path>
              </a:pathLst>
            </a:custGeom>
            <a:solidFill>
              <a:srgbClr val="365679"/>
            </a:solidFill>
          </p:spPr>
        </p:sp>
        <p:sp>
          <p:nvSpPr>
            <p:cNvPr name="TextBox 23" id="23"/>
            <p:cNvSpPr txBox="true"/>
            <p:nvPr/>
          </p:nvSpPr>
          <p:spPr>
            <a:xfrm>
              <a:off x="0" y="-104775"/>
              <a:ext cx="812800" cy="511175"/>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PREPARE ENCRYPTED DATA</a:t>
              </a:r>
            </a:p>
          </p:txBody>
        </p:sp>
      </p:grpSp>
      <p:grpSp>
        <p:nvGrpSpPr>
          <p:cNvPr name="Group 24" id="24"/>
          <p:cNvGrpSpPr/>
          <p:nvPr/>
        </p:nvGrpSpPr>
        <p:grpSpPr>
          <a:xfrm rot="0">
            <a:off x="7284683" y="7528331"/>
            <a:ext cx="3718634" cy="1916887"/>
            <a:chOff x="0" y="0"/>
            <a:chExt cx="979393" cy="504859"/>
          </a:xfrm>
        </p:grpSpPr>
        <p:sp>
          <p:nvSpPr>
            <p:cNvPr name="Freeform 25" id="25"/>
            <p:cNvSpPr/>
            <p:nvPr/>
          </p:nvSpPr>
          <p:spPr>
            <a:xfrm flipH="false" flipV="false" rot="0">
              <a:off x="0" y="0"/>
              <a:ext cx="979393" cy="504859"/>
            </a:xfrm>
            <a:custGeom>
              <a:avLst/>
              <a:gdLst/>
              <a:ahLst/>
              <a:cxnLst/>
              <a:rect r="r" b="b" t="t" l="l"/>
              <a:pathLst>
                <a:path h="504859" w="979393">
                  <a:moveTo>
                    <a:pt x="208193" y="0"/>
                  </a:moveTo>
                  <a:lnTo>
                    <a:pt x="771201" y="0"/>
                  </a:lnTo>
                  <a:cubicBezTo>
                    <a:pt x="826417" y="0"/>
                    <a:pt x="879371" y="21935"/>
                    <a:pt x="918415" y="60978"/>
                  </a:cubicBezTo>
                  <a:cubicBezTo>
                    <a:pt x="957459" y="100022"/>
                    <a:pt x="979393" y="152976"/>
                    <a:pt x="979393" y="208193"/>
                  </a:cubicBezTo>
                  <a:lnTo>
                    <a:pt x="979393" y="296667"/>
                  </a:lnTo>
                  <a:cubicBezTo>
                    <a:pt x="979393" y="351883"/>
                    <a:pt x="957459" y="404837"/>
                    <a:pt x="918415" y="443881"/>
                  </a:cubicBezTo>
                  <a:cubicBezTo>
                    <a:pt x="879371" y="482925"/>
                    <a:pt x="826417" y="504859"/>
                    <a:pt x="771201" y="504859"/>
                  </a:cubicBezTo>
                  <a:lnTo>
                    <a:pt x="208193" y="504859"/>
                  </a:lnTo>
                  <a:cubicBezTo>
                    <a:pt x="93211" y="504859"/>
                    <a:pt x="0" y="411648"/>
                    <a:pt x="0" y="296667"/>
                  </a:cubicBezTo>
                  <a:lnTo>
                    <a:pt x="0" y="208193"/>
                  </a:lnTo>
                  <a:cubicBezTo>
                    <a:pt x="0" y="93211"/>
                    <a:pt x="93211" y="0"/>
                    <a:pt x="208193" y="0"/>
                  </a:cubicBezTo>
                  <a:close/>
                </a:path>
              </a:pathLst>
            </a:custGeom>
            <a:solidFill>
              <a:srgbClr val="365679"/>
            </a:solidFill>
          </p:spPr>
        </p:sp>
        <p:sp>
          <p:nvSpPr>
            <p:cNvPr name="TextBox 26" id="26"/>
            <p:cNvSpPr txBox="true"/>
            <p:nvPr/>
          </p:nvSpPr>
          <p:spPr>
            <a:xfrm>
              <a:off x="0" y="-104775"/>
              <a:ext cx="979393" cy="609634"/>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SEND ENCRYPTED TOKEN AND REDIRECT URL</a:t>
              </a:r>
            </a:p>
          </p:txBody>
        </p:sp>
      </p:grpSp>
      <p:grpSp>
        <p:nvGrpSpPr>
          <p:cNvPr name="Group 27" id="27"/>
          <p:cNvGrpSpPr/>
          <p:nvPr/>
        </p:nvGrpSpPr>
        <p:grpSpPr>
          <a:xfrm rot="0">
            <a:off x="13290982" y="7985531"/>
            <a:ext cx="3086100" cy="1002487"/>
            <a:chOff x="0" y="0"/>
            <a:chExt cx="812800" cy="264030"/>
          </a:xfrm>
        </p:grpSpPr>
        <p:sp>
          <p:nvSpPr>
            <p:cNvPr name="Freeform 28" id="28"/>
            <p:cNvSpPr/>
            <p:nvPr/>
          </p:nvSpPr>
          <p:spPr>
            <a:xfrm flipH="false" flipV="false" rot="0">
              <a:off x="0" y="0"/>
              <a:ext cx="812800" cy="264030"/>
            </a:xfrm>
            <a:custGeom>
              <a:avLst/>
              <a:gdLst/>
              <a:ahLst/>
              <a:cxnLst/>
              <a:rect r="r" b="b" t="t" l="l"/>
              <a:pathLst>
                <a:path h="264030" w="812800">
                  <a:moveTo>
                    <a:pt x="132015" y="0"/>
                  </a:moveTo>
                  <a:lnTo>
                    <a:pt x="680785" y="0"/>
                  </a:lnTo>
                  <a:cubicBezTo>
                    <a:pt x="753695" y="0"/>
                    <a:pt x="812800" y="59105"/>
                    <a:pt x="812800" y="132015"/>
                  </a:cubicBezTo>
                  <a:lnTo>
                    <a:pt x="812800" y="132015"/>
                  </a:lnTo>
                  <a:cubicBezTo>
                    <a:pt x="812800" y="204925"/>
                    <a:pt x="753695" y="264030"/>
                    <a:pt x="680785" y="264030"/>
                  </a:cubicBezTo>
                  <a:lnTo>
                    <a:pt x="132015" y="264030"/>
                  </a:lnTo>
                  <a:cubicBezTo>
                    <a:pt x="59105" y="264030"/>
                    <a:pt x="0" y="204925"/>
                    <a:pt x="0" y="132015"/>
                  </a:cubicBezTo>
                  <a:lnTo>
                    <a:pt x="0" y="132015"/>
                  </a:lnTo>
                  <a:cubicBezTo>
                    <a:pt x="0" y="59105"/>
                    <a:pt x="59105" y="0"/>
                    <a:pt x="132015" y="0"/>
                  </a:cubicBezTo>
                  <a:close/>
                </a:path>
              </a:pathLst>
            </a:custGeom>
            <a:solidFill>
              <a:srgbClr val="365679"/>
            </a:solidFill>
          </p:spPr>
        </p:sp>
        <p:sp>
          <p:nvSpPr>
            <p:cNvPr name="TextBox 29" id="29"/>
            <p:cNvSpPr txBox="true"/>
            <p:nvPr/>
          </p:nvSpPr>
          <p:spPr>
            <a:xfrm>
              <a:off x="0" y="-104775"/>
              <a:ext cx="812800" cy="368805"/>
            </a:xfrm>
            <a:prstGeom prst="rect">
              <a:avLst/>
            </a:prstGeom>
          </p:spPr>
          <p:txBody>
            <a:bodyPr anchor="ctr" rtlCol="false" tIns="50800" lIns="50800" bIns="50800" rIns="50800"/>
            <a:lstStyle/>
            <a:p>
              <a:pPr algn="ctr">
                <a:lnSpc>
                  <a:spcPts val="3640"/>
                </a:lnSpc>
              </a:pPr>
              <a:r>
                <a:rPr lang="en-US" sz="2600">
                  <a:solidFill>
                    <a:srgbClr val="FFFFFF"/>
                  </a:solidFill>
                  <a:latin typeface="Austere  Display"/>
                  <a:ea typeface="Austere  Display"/>
                  <a:cs typeface="Austere  Display"/>
                  <a:sym typeface="Austere  Display"/>
                </a:rPr>
                <a:t>REDIRECT TO COMPANY URL</a:t>
              </a:r>
            </a:p>
          </p:txBody>
        </p:sp>
      </p:grpSp>
      <p:sp>
        <p:nvSpPr>
          <p:cNvPr name="AutoShape 30" id="30"/>
          <p:cNvSpPr/>
          <p:nvPr/>
        </p:nvSpPr>
        <p:spPr>
          <a:xfrm>
            <a:off x="4863853" y="3148429"/>
            <a:ext cx="2104563" cy="0"/>
          </a:xfrm>
          <a:prstGeom prst="line">
            <a:avLst/>
          </a:prstGeom>
          <a:ln cap="flat" w="38100">
            <a:solidFill>
              <a:srgbClr val="365679"/>
            </a:solidFill>
            <a:prstDash val="solid"/>
            <a:headEnd type="none" len="sm" w="sm"/>
            <a:tailEnd type="triangle" len="med" w="lg"/>
          </a:ln>
        </p:spPr>
      </p:sp>
      <p:sp>
        <p:nvSpPr>
          <p:cNvPr name="AutoShape 31" id="31"/>
          <p:cNvSpPr/>
          <p:nvPr/>
        </p:nvSpPr>
        <p:spPr>
          <a:xfrm flipV="true">
            <a:off x="11319584" y="3129379"/>
            <a:ext cx="1521966" cy="19050"/>
          </a:xfrm>
          <a:prstGeom prst="line">
            <a:avLst/>
          </a:prstGeom>
          <a:ln cap="flat" w="38100">
            <a:solidFill>
              <a:srgbClr val="365679"/>
            </a:solidFill>
            <a:prstDash val="solid"/>
            <a:headEnd type="none" len="sm" w="sm"/>
            <a:tailEnd type="triangle" len="med" w="lg"/>
          </a:ln>
        </p:spPr>
      </p:sp>
      <p:sp>
        <p:nvSpPr>
          <p:cNvPr name="AutoShape 32" id="32"/>
          <p:cNvSpPr/>
          <p:nvPr/>
        </p:nvSpPr>
        <p:spPr>
          <a:xfrm>
            <a:off x="14834032" y="3657045"/>
            <a:ext cx="0" cy="1299259"/>
          </a:xfrm>
          <a:prstGeom prst="line">
            <a:avLst/>
          </a:prstGeom>
          <a:ln cap="flat" w="38100">
            <a:solidFill>
              <a:srgbClr val="365679"/>
            </a:solidFill>
            <a:prstDash val="solid"/>
            <a:headEnd type="none" len="sm" w="sm"/>
            <a:tailEnd type="triangle" len="med" w="lg"/>
          </a:ln>
        </p:spPr>
      </p:sp>
      <p:sp>
        <p:nvSpPr>
          <p:cNvPr name="AutoShape 33" id="33"/>
          <p:cNvSpPr/>
          <p:nvPr/>
        </p:nvSpPr>
        <p:spPr>
          <a:xfrm flipH="true">
            <a:off x="10543327" y="5686148"/>
            <a:ext cx="2298222" cy="0"/>
          </a:xfrm>
          <a:prstGeom prst="line">
            <a:avLst/>
          </a:prstGeom>
          <a:ln cap="flat" w="38100">
            <a:solidFill>
              <a:srgbClr val="365679"/>
            </a:solidFill>
            <a:prstDash val="solid"/>
            <a:headEnd type="none" len="sm" w="sm"/>
            <a:tailEnd type="triangle" len="med" w="lg"/>
          </a:ln>
        </p:spPr>
      </p:sp>
      <p:sp>
        <p:nvSpPr>
          <p:cNvPr name="AutoShape 34" id="34"/>
          <p:cNvSpPr/>
          <p:nvPr/>
        </p:nvSpPr>
        <p:spPr>
          <a:xfrm flipH="true">
            <a:off x="4863853" y="5686148"/>
            <a:ext cx="2826413" cy="0"/>
          </a:xfrm>
          <a:prstGeom prst="line">
            <a:avLst/>
          </a:prstGeom>
          <a:ln cap="flat" w="38100">
            <a:solidFill>
              <a:srgbClr val="365679"/>
            </a:solidFill>
            <a:prstDash val="solid"/>
            <a:headEnd type="none" len="sm" w="sm"/>
            <a:tailEnd type="triangle" len="med" w="lg"/>
          </a:ln>
        </p:spPr>
      </p:sp>
      <p:sp>
        <p:nvSpPr>
          <p:cNvPr name="AutoShape 35" id="35"/>
          <p:cNvSpPr/>
          <p:nvPr/>
        </p:nvSpPr>
        <p:spPr>
          <a:xfrm>
            <a:off x="3320803" y="6415991"/>
            <a:ext cx="0" cy="1299259"/>
          </a:xfrm>
          <a:prstGeom prst="line">
            <a:avLst/>
          </a:prstGeom>
          <a:ln cap="flat" w="38100">
            <a:solidFill>
              <a:srgbClr val="365679"/>
            </a:solidFill>
            <a:prstDash val="solid"/>
            <a:headEnd type="none" len="sm" w="sm"/>
            <a:tailEnd type="triangle" len="med" w="lg"/>
          </a:ln>
        </p:spPr>
      </p:sp>
      <p:sp>
        <p:nvSpPr>
          <p:cNvPr name="AutoShape 36" id="36"/>
          <p:cNvSpPr/>
          <p:nvPr/>
        </p:nvSpPr>
        <p:spPr>
          <a:xfrm>
            <a:off x="4863853" y="8486775"/>
            <a:ext cx="2420830" cy="0"/>
          </a:xfrm>
          <a:prstGeom prst="line">
            <a:avLst/>
          </a:prstGeom>
          <a:ln cap="flat" w="38100">
            <a:solidFill>
              <a:srgbClr val="365679"/>
            </a:solidFill>
            <a:prstDash val="solid"/>
            <a:headEnd type="none" len="sm" w="sm"/>
            <a:tailEnd type="triangle" len="med" w="lg"/>
          </a:ln>
        </p:spPr>
      </p:sp>
      <p:sp>
        <p:nvSpPr>
          <p:cNvPr name="AutoShape 37" id="37"/>
          <p:cNvSpPr/>
          <p:nvPr/>
        </p:nvSpPr>
        <p:spPr>
          <a:xfrm>
            <a:off x="11003317" y="8486775"/>
            <a:ext cx="2287665" cy="0"/>
          </a:xfrm>
          <a:prstGeom prst="line">
            <a:avLst/>
          </a:prstGeom>
          <a:ln cap="flat" w="38100">
            <a:solidFill>
              <a:srgbClr val="365679"/>
            </a:solidFill>
            <a:prstDash val="solid"/>
            <a:headEnd type="none" len="sm" w="sm"/>
            <a:tailEnd type="triangle" len="med" w="lg"/>
          </a:ln>
        </p:spPr>
      </p:sp>
      <p:sp>
        <p:nvSpPr>
          <p:cNvPr name="TextBox 38" id="38"/>
          <p:cNvSpPr txBox="true"/>
          <p:nvPr/>
        </p:nvSpPr>
        <p:spPr>
          <a:xfrm rot="0">
            <a:off x="758320" y="733386"/>
            <a:ext cx="6931946" cy="1042605"/>
          </a:xfrm>
          <a:prstGeom prst="rect">
            <a:avLst/>
          </a:prstGeom>
        </p:spPr>
        <p:txBody>
          <a:bodyPr anchor="t" rtlCol="false" tIns="0" lIns="0" bIns="0" rIns="0">
            <a:spAutoFit/>
          </a:bodyPr>
          <a:lstStyle/>
          <a:p>
            <a:pPr algn="l">
              <a:lnSpc>
                <a:spcPts val="8326"/>
              </a:lnSpc>
            </a:pPr>
            <a:r>
              <a:rPr lang="en-US" sz="6405" spc="153">
                <a:solidFill>
                  <a:srgbClr val="365679"/>
                </a:solidFill>
                <a:latin typeface="League Spartan"/>
                <a:ea typeface="League Spartan"/>
                <a:cs typeface="League Spartan"/>
                <a:sym typeface="League Spartan"/>
              </a:rPr>
              <a:t>API Connection</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2B485F"/>
            </a:solidFill>
          </p:spPr>
        </p:sp>
        <p:sp>
          <p:nvSpPr>
            <p:cNvPr name="TextBox 4" id="4"/>
            <p:cNvSpPr txBox="true"/>
            <p:nvPr/>
          </p:nvSpPr>
          <p:spPr>
            <a:xfrm>
              <a:off x="0" y="-66675"/>
              <a:ext cx="4816593" cy="2776008"/>
            </a:xfrm>
            <a:prstGeom prst="rect">
              <a:avLst/>
            </a:prstGeom>
          </p:spPr>
          <p:txBody>
            <a:bodyPr anchor="ctr" rtlCol="false" tIns="50800" lIns="50800" bIns="50800" rIns="50800"/>
            <a:lstStyle/>
            <a:p>
              <a:pPr algn="ctr">
                <a:lnSpc>
                  <a:spcPts val="3640"/>
                </a:lnSpc>
              </a:pPr>
            </a:p>
          </p:txBody>
        </p:sp>
      </p:grpSp>
      <p:sp>
        <p:nvSpPr>
          <p:cNvPr name="AutoShape 5" id="5"/>
          <p:cNvSpPr/>
          <p:nvPr/>
        </p:nvSpPr>
        <p:spPr>
          <a:xfrm>
            <a:off x="1028700" y="4825576"/>
            <a:ext cx="2050229" cy="0"/>
          </a:xfrm>
          <a:prstGeom prst="line">
            <a:avLst/>
          </a:prstGeom>
          <a:ln cap="flat" w="85725">
            <a:solidFill>
              <a:srgbClr val="86B4C4"/>
            </a:solidFill>
            <a:prstDash val="solid"/>
            <a:headEnd type="none" len="sm" w="sm"/>
            <a:tailEnd type="none" len="sm" w="sm"/>
          </a:ln>
        </p:spPr>
      </p:sp>
      <p:sp>
        <p:nvSpPr>
          <p:cNvPr name="TextBox 6" id="6"/>
          <p:cNvSpPr txBox="true"/>
          <p:nvPr/>
        </p:nvSpPr>
        <p:spPr>
          <a:xfrm rot="0">
            <a:off x="1028700" y="1631591"/>
            <a:ext cx="16230600" cy="2809307"/>
          </a:xfrm>
          <a:prstGeom prst="rect">
            <a:avLst/>
          </a:prstGeom>
        </p:spPr>
        <p:txBody>
          <a:bodyPr anchor="t" rtlCol="false" tIns="0" lIns="0" bIns="0" rIns="0">
            <a:spAutoFit/>
          </a:bodyPr>
          <a:lstStyle/>
          <a:p>
            <a:pPr algn="l">
              <a:lnSpc>
                <a:spcPts val="11269"/>
              </a:lnSpc>
            </a:pPr>
            <a:r>
              <a:rPr lang="en-US" sz="8668" spc="208">
                <a:solidFill>
                  <a:srgbClr val="FFFFFF"/>
                </a:solidFill>
                <a:latin typeface="League Spartan"/>
                <a:ea typeface="League Spartan"/>
                <a:cs typeface="League Spartan"/>
                <a:sym typeface="League Spartan"/>
              </a:rPr>
              <a:t>Data Backup and Recovery Flow</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601354"/>
            <a:ext cx="18288000" cy="7288093"/>
          </a:xfrm>
          <a:custGeom>
            <a:avLst/>
            <a:gdLst/>
            <a:ahLst/>
            <a:cxnLst/>
            <a:rect r="r" b="b" t="t" l="l"/>
            <a:pathLst>
              <a:path h="7288093" w="18288000">
                <a:moveTo>
                  <a:pt x="0" y="0"/>
                </a:moveTo>
                <a:lnTo>
                  <a:pt x="18288000" y="0"/>
                </a:lnTo>
                <a:lnTo>
                  <a:pt x="18288000" y="7288093"/>
                </a:lnTo>
                <a:lnTo>
                  <a:pt x="0" y="7288093"/>
                </a:lnTo>
                <a:lnTo>
                  <a:pt x="0" y="0"/>
                </a:lnTo>
                <a:close/>
              </a:path>
            </a:pathLst>
          </a:custGeom>
          <a:blipFill>
            <a:blip r:embed="rId2"/>
            <a:stretch>
              <a:fillRect l="-1080" t="-83" r="-108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44974" y="2295785"/>
            <a:ext cx="16074978" cy="7991215"/>
            <a:chOff x="0" y="0"/>
            <a:chExt cx="952591" cy="473553"/>
          </a:xfrm>
        </p:grpSpPr>
        <p:sp>
          <p:nvSpPr>
            <p:cNvPr name="Freeform 3" id="3"/>
            <p:cNvSpPr/>
            <p:nvPr/>
          </p:nvSpPr>
          <p:spPr>
            <a:xfrm flipH="false" flipV="false" rot="0">
              <a:off x="0" y="0"/>
              <a:ext cx="952591" cy="473553"/>
            </a:xfrm>
            <a:custGeom>
              <a:avLst/>
              <a:gdLst/>
              <a:ahLst/>
              <a:cxnLst/>
              <a:rect r="r" b="b" t="t" l="l"/>
              <a:pathLst>
                <a:path h="473553" w="952591">
                  <a:moveTo>
                    <a:pt x="203200" y="0"/>
                  </a:moveTo>
                  <a:lnTo>
                    <a:pt x="952591" y="0"/>
                  </a:lnTo>
                  <a:lnTo>
                    <a:pt x="749391" y="473553"/>
                  </a:lnTo>
                  <a:lnTo>
                    <a:pt x="0" y="473553"/>
                  </a:lnTo>
                  <a:lnTo>
                    <a:pt x="203200" y="0"/>
                  </a:lnTo>
                  <a:close/>
                </a:path>
              </a:pathLst>
            </a:custGeom>
            <a:solidFill>
              <a:srgbClr val="2B485F"/>
            </a:solidFill>
          </p:spPr>
        </p:sp>
        <p:sp>
          <p:nvSpPr>
            <p:cNvPr name="TextBox 4" id="4"/>
            <p:cNvSpPr txBox="true"/>
            <p:nvPr/>
          </p:nvSpPr>
          <p:spPr>
            <a:xfrm>
              <a:off x="101600" y="-66675"/>
              <a:ext cx="749391" cy="540228"/>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10049845" y="0"/>
            <a:ext cx="11123371" cy="10287000"/>
            <a:chOff x="0" y="0"/>
            <a:chExt cx="1292476" cy="1195294"/>
          </a:xfrm>
        </p:grpSpPr>
        <p:sp>
          <p:nvSpPr>
            <p:cNvPr name="Freeform 6" id="6"/>
            <p:cNvSpPr/>
            <p:nvPr/>
          </p:nvSpPr>
          <p:spPr>
            <a:xfrm flipH="false" flipV="false" rot="0">
              <a:off x="0" y="0"/>
              <a:ext cx="1292476" cy="1195294"/>
            </a:xfrm>
            <a:custGeom>
              <a:avLst/>
              <a:gdLst/>
              <a:ahLst/>
              <a:cxnLst/>
              <a:rect r="r" b="b" t="t" l="l"/>
              <a:pathLst>
                <a:path h="1195294" w="1292476">
                  <a:moveTo>
                    <a:pt x="203200" y="0"/>
                  </a:moveTo>
                  <a:lnTo>
                    <a:pt x="1292476" y="0"/>
                  </a:lnTo>
                  <a:lnTo>
                    <a:pt x="1089276" y="1195294"/>
                  </a:lnTo>
                  <a:lnTo>
                    <a:pt x="0" y="1195294"/>
                  </a:lnTo>
                  <a:lnTo>
                    <a:pt x="203200" y="0"/>
                  </a:lnTo>
                  <a:close/>
                </a:path>
              </a:pathLst>
            </a:custGeom>
            <a:blipFill>
              <a:blip r:embed="rId2"/>
              <a:stretch>
                <a:fillRect l="0" t="-22086" r="0" b="-22086"/>
              </a:stretch>
            </a:blipFill>
          </p:spPr>
        </p:sp>
      </p:grpSp>
      <p:sp>
        <p:nvSpPr>
          <p:cNvPr name="TextBox 7" id="7"/>
          <p:cNvSpPr txBox="true"/>
          <p:nvPr/>
        </p:nvSpPr>
        <p:spPr>
          <a:xfrm rot="0">
            <a:off x="1358420" y="2891859"/>
            <a:ext cx="6573548" cy="1136257"/>
          </a:xfrm>
          <a:prstGeom prst="rect">
            <a:avLst/>
          </a:prstGeom>
        </p:spPr>
        <p:txBody>
          <a:bodyPr anchor="t" rtlCol="false" tIns="0" lIns="0" bIns="0" rIns="0">
            <a:spAutoFit/>
          </a:bodyPr>
          <a:lstStyle/>
          <a:p>
            <a:pPr algn="l">
              <a:lnSpc>
                <a:spcPts val="9190"/>
              </a:lnSpc>
            </a:pPr>
            <a:r>
              <a:rPr lang="en-US" sz="7069" spc="169">
                <a:solidFill>
                  <a:srgbClr val="FFFFFF"/>
                </a:solidFill>
                <a:latin typeface="League Spartan"/>
                <a:ea typeface="League Spartan"/>
                <a:cs typeface="League Spartan"/>
                <a:sym typeface="League Spartan"/>
              </a:rPr>
              <a:t>Conclusion</a:t>
            </a:r>
          </a:p>
        </p:txBody>
      </p:sp>
      <p:sp>
        <p:nvSpPr>
          <p:cNvPr name="AutoShape 8" id="8"/>
          <p:cNvSpPr/>
          <p:nvPr/>
        </p:nvSpPr>
        <p:spPr>
          <a:xfrm>
            <a:off x="1358420" y="4366253"/>
            <a:ext cx="2050229" cy="0"/>
          </a:xfrm>
          <a:prstGeom prst="line">
            <a:avLst/>
          </a:prstGeom>
          <a:ln cap="flat" w="85725">
            <a:solidFill>
              <a:srgbClr val="FFFFFF"/>
            </a:solidFill>
            <a:prstDash val="solid"/>
            <a:headEnd type="none" len="sm" w="sm"/>
            <a:tailEnd type="none" len="sm" w="sm"/>
          </a:ln>
        </p:spPr>
      </p:sp>
      <p:sp>
        <p:nvSpPr>
          <p:cNvPr name="TextBox 9" id="9"/>
          <p:cNvSpPr txBox="true"/>
          <p:nvPr/>
        </p:nvSpPr>
        <p:spPr>
          <a:xfrm rot="0">
            <a:off x="1358420" y="4644686"/>
            <a:ext cx="8968643" cy="5314950"/>
          </a:xfrm>
          <a:prstGeom prst="rect">
            <a:avLst/>
          </a:prstGeom>
        </p:spPr>
        <p:txBody>
          <a:bodyPr anchor="t" rtlCol="false" tIns="0" lIns="0" bIns="0" rIns="0">
            <a:spAutoFit/>
          </a:bodyPr>
          <a:lstStyle/>
          <a:p>
            <a:pPr algn="l">
              <a:lnSpc>
                <a:spcPts val="4200"/>
              </a:lnSpc>
            </a:pPr>
            <a:r>
              <a:rPr lang="en-US" sz="3000">
                <a:solidFill>
                  <a:srgbClr val="FFFFFF"/>
                </a:solidFill>
                <a:latin typeface="Inter"/>
                <a:ea typeface="Inter"/>
                <a:cs typeface="Inter"/>
                <a:sym typeface="Inter"/>
              </a:rPr>
              <a:t>The cloud-based online certification platform developed in collaboration with Anna University provides secure, scalable, and accessible learning for users worldwide. Through partnerships with leading companies, the platform offers a wide variety of courses, ensuring high-quality education. With a seamless user experience, students can easily enroll, learn, and earn certifications, empowering them with valuable skills for their professional growth.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5112380" y="-148194"/>
            <a:ext cx="12727251" cy="12193285"/>
            <a:chOff x="0" y="0"/>
            <a:chExt cx="524208" cy="502215"/>
          </a:xfrm>
        </p:grpSpPr>
        <p:sp>
          <p:nvSpPr>
            <p:cNvPr name="Freeform 3" id="3"/>
            <p:cNvSpPr/>
            <p:nvPr/>
          </p:nvSpPr>
          <p:spPr>
            <a:xfrm flipH="false" flipV="false" rot="0">
              <a:off x="0" y="0"/>
              <a:ext cx="524208" cy="502215"/>
            </a:xfrm>
            <a:custGeom>
              <a:avLst/>
              <a:gdLst/>
              <a:ahLst/>
              <a:cxnLst/>
              <a:rect r="r" b="b" t="t" l="l"/>
              <a:pathLst>
                <a:path h="502215" w="524208">
                  <a:moveTo>
                    <a:pt x="203200" y="0"/>
                  </a:moveTo>
                  <a:lnTo>
                    <a:pt x="524208" y="0"/>
                  </a:lnTo>
                  <a:lnTo>
                    <a:pt x="321008" y="502215"/>
                  </a:lnTo>
                  <a:lnTo>
                    <a:pt x="0" y="502215"/>
                  </a:lnTo>
                  <a:lnTo>
                    <a:pt x="203200" y="0"/>
                  </a:lnTo>
                  <a:close/>
                </a:path>
              </a:pathLst>
            </a:custGeom>
            <a:solidFill>
              <a:srgbClr val="2B485F"/>
            </a:solidFill>
          </p:spPr>
        </p:sp>
        <p:sp>
          <p:nvSpPr>
            <p:cNvPr name="TextBox 4" id="4"/>
            <p:cNvSpPr txBox="true"/>
            <p:nvPr/>
          </p:nvSpPr>
          <p:spPr>
            <a:xfrm>
              <a:off x="101600" y="-66675"/>
              <a:ext cx="321008" cy="568890"/>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1028700" y="2163302"/>
            <a:ext cx="7094998" cy="709499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25097" y="0"/>
                  </a:moveTo>
                  <a:lnTo>
                    <a:pt x="787703" y="0"/>
                  </a:lnTo>
                  <a:cubicBezTo>
                    <a:pt x="801564" y="0"/>
                    <a:pt x="812800" y="11236"/>
                    <a:pt x="812800" y="25097"/>
                  </a:cubicBezTo>
                  <a:lnTo>
                    <a:pt x="812800" y="787703"/>
                  </a:lnTo>
                  <a:cubicBezTo>
                    <a:pt x="812800" y="801564"/>
                    <a:pt x="801564" y="812800"/>
                    <a:pt x="787703" y="812800"/>
                  </a:cubicBezTo>
                  <a:lnTo>
                    <a:pt x="25097" y="812800"/>
                  </a:lnTo>
                  <a:cubicBezTo>
                    <a:pt x="11236" y="812800"/>
                    <a:pt x="0" y="801564"/>
                    <a:pt x="0" y="787703"/>
                  </a:cubicBezTo>
                  <a:lnTo>
                    <a:pt x="0" y="25097"/>
                  </a:lnTo>
                  <a:cubicBezTo>
                    <a:pt x="0" y="11236"/>
                    <a:pt x="11236" y="0"/>
                    <a:pt x="25097" y="0"/>
                  </a:cubicBezTo>
                  <a:close/>
                </a:path>
              </a:pathLst>
            </a:custGeom>
            <a:blipFill>
              <a:blip r:embed="rId2"/>
              <a:stretch>
                <a:fillRect l="-25000" t="0" r="-25000" b="0"/>
              </a:stretch>
            </a:blipFill>
          </p:spPr>
        </p:sp>
      </p:grpSp>
      <p:sp>
        <p:nvSpPr>
          <p:cNvPr name="AutoShape 7" id="7"/>
          <p:cNvSpPr/>
          <p:nvPr/>
        </p:nvSpPr>
        <p:spPr>
          <a:xfrm>
            <a:off x="8876857" y="5235057"/>
            <a:ext cx="2050229" cy="0"/>
          </a:xfrm>
          <a:prstGeom prst="line">
            <a:avLst/>
          </a:prstGeom>
          <a:ln cap="flat" w="85725">
            <a:solidFill>
              <a:srgbClr val="365679"/>
            </a:solidFill>
            <a:prstDash val="solid"/>
            <a:headEnd type="none" len="sm" w="sm"/>
            <a:tailEnd type="none" len="sm" w="sm"/>
          </a:ln>
        </p:spPr>
      </p:sp>
      <p:grpSp>
        <p:nvGrpSpPr>
          <p:cNvPr name="Group 8" id="8"/>
          <p:cNvGrpSpPr/>
          <p:nvPr/>
        </p:nvGrpSpPr>
        <p:grpSpPr>
          <a:xfrm rot="9902075">
            <a:off x="16254219" y="-861230"/>
            <a:ext cx="3620223" cy="3167695"/>
            <a:chOff x="0" y="0"/>
            <a:chExt cx="812800" cy="711200"/>
          </a:xfrm>
        </p:grpSpPr>
        <p:sp>
          <p:nvSpPr>
            <p:cNvPr name="Freeform 9" id="9"/>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365679"/>
            </a:solidFill>
          </p:spPr>
        </p:sp>
        <p:sp>
          <p:nvSpPr>
            <p:cNvPr name="TextBox 10" id="10"/>
            <p:cNvSpPr txBox="true"/>
            <p:nvPr/>
          </p:nvSpPr>
          <p:spPr>
            <a:xfrm>
              <a:off x="127000" y="263525"/>
              <a:ext cx="558800" cy="396875"/>
            </a:xfrm>
            <a:prstGeom prst="rect">
              <a:avLst/>
            </a:prstGeom>
          </p:spPr>
          <p:txBody>
            <a:bodyPr anchor="ctr" rtlCol="false" tIns="50800" lIns="50800" bIns="50800" rIns="50800"/>
            <a:lstStyle/>
            <a:p>
              <a:pPr algn="ctr">
                <a:lnSpc>
                  <a:spcPts val="3640"/>
                </a:lnSpc>
              </a:pPr>
            </a:p>
          </p:txBody>
        </p:sp>
      </p:grpSp>
      <p:sp>
        <p:nvSpPr>
          <p:cNvPr name="TextBox 11" id="11"/>
          <p:cNvSpPr txBox="true"/>
          <p:nvPr/>
        </p:nvSpPr>
        <p:spPr>
          <a:xfrm rot="0">
            <a:off x="8876857" y="2997192"/>
            <a:ext cx="6931946" cy="1042605"/>
          </a:xfrm>
          <a:prstGeom prst="rect">
            <a:avLst/>
          </a:prstGeom>
        </p:spPr>
        <p:txBody>
          <a:bodyPr anchor="t" rtlCol="false" tIns="0" lIns="0" bIns="0" rIns="0">
            <a:spAutoFit/>
          </a:bodyPr>
          <a:lstStyle/>
          <a:p>
            <a:pPr algn="l">
              <a:lnSpc>
                <a:spcPts val="8326"/>
              </a:lnSpc>
            </a:pPr>
            <a:r>
              <a:rPr lang="en-US" sz="6405" spc="153">
                <a:solidFill>
                  <a:srgbClr val="365679"/>
                </a:solidFill>
                <a:latin typeface="League Spartan"/>
                <a:ea typeface="League Spartan"/>
                <a:cs typeface="League Spartan"/>
                <a:sym typeface="League Spartan"/>
              </a:rPr>
              <a:t>Intern Students</a:t>
            </a:r>
          </a:p>
        </p:txBody>
      </p:sp>
      <p:sp>
        <p:nvSpPr>
          <p:cNvPr name="TextBox 12" id="12"/>
          <p:cNvSpPr txBox="true"/>
          <p:nvPr/>
        </p:nvSpPr>
        <p:spPr>
          <a:xfrm rot="0">
            <a:off x="8523695" y="5986915"/>
            <a:ext cx="9540635" cy="3181350"/>
          </a:xfrm>
          <a:prstGeom prst="rect">
            <a:avLst/>
          </a:prstGeom>
        </p:spPr>
        <p:txBody>
          <a:bodyPr anchor="t" rtlCol="false" tIns="0" lIns="0" bIns="0" rIns="0">
            <a:spAutoFit/>
          </a:bodyPr>
          <a:lstStyle/>
          <a:p>
            <a:pPr algn="l" marL="647702" indent="-323851" lvl="1">
              <a:lnSpc>
                <a:spcPts val="4200"/>
              </a:lnSpc>
              <a:buFont typeface="Arial"/>
              <a:buChar char="•"/>
            </a:pPr>
            <a:r>
              <a:rPr lang="en-US" sz="3000">
                <a:solidFill>
                  <a:srgbClr val="000000"/>
                </a:solidFill>
                <a:latin typeface="Inter"/>
                <a:ea typeface="Inter"/>
                <a:cs typeface="Inter"/>
                <a:sym typeface="Inter"/>
              </a:rPr>
              <a:t>Manish M                   - 2022115080</a:t>
            </a:r>
          </a:p>
          <a:p>
            <a:pPr algn="l" marL="647702" indent="-323851" lvl="1">
              <a:lnSpc>
                <a:spcPts val="4200"/>
              </a:lnSpc>
              <a:buFont typeface="Arial"/>
              <a:buChar char="•"/>
            </a:pPr>
            <a:r>
              <a:rPr lang="en-US" sz="3000">
                <a:solidFill>
                  <a:srgbClr val="000000"/>
                </a:solidFill>
                <a:latin typeface="Inter"/>
                <a:ea typeface="Inter"/>
                <a:cs typeface="Inter"/>
                <a:sym typeface="Inter"/>
              </a:rPr>
              <a:t>Vishal Sanjeevi A.S   - 2022115127</a:t>
            </a:r>
          </a:p>
          <a:p>
            <a:pPr algn="l" marL="647702" indent="-323851" lvl="1">
              <a:lnSpc>
                <a:spcPts val="4200"/>
              </a:lnSpc>
              <a:buFont typeface="Arial"/>
              <a:buChar char="•"/>
            </a:pPr>
            <a:r>
              <a:rPr lang="en-US" sz="3000">
                <a:solidFill>
                  <a:srgbClr val="000000"/>
                </a:solidFill>
                <a:latin typeface="Inter"/>
                <a:ea typeface="Inter"/>
                <a:cs typeface="Inter"/>
                <a:sym typeface="Inter"/>
              </a:rPr>
              <a:t>Vignesh S                   - 2022115093</a:t>
            </a:r>
          </a:p>
          <a:p>
            <a:pPr algn="l" marL="647702" indent="-323851" lvl="1">
              <a:lnSpc>
                <a:spcPts val="4200"/>
              </a:lnSpc>
              <a:buFont typeface="Arial"/>
              <a:buChar char="•"/>
            </a:pPr>
            <a:r>
              <a:rPr lang="en-US" sz="3000">
                <a:solidFill>
                  <a:srgbClr val="000000"/>
                </a:solidFill>
                <a:latin typeface="Inter"/>
                <a:ea typeface="Inter"/>
                <a:cs typeface="Inter"/>
                <a:sym typeface="Inter"/>
              </a:rPr>
              <a:t>Yogasimman R           - 2022115125</a:t>
            </a:r>
          </a:p>
          <a:p>
            <a:pPr algn="l" marL="647702" indent="-323851" lvl="1">
              <a:lnSpc>
                <a:spcPts val="4200"/>
              </a:lnSpc>
              <a:buFont typeface="Arial"/>
              <a:buChar char="•"/>
            </a:pPr>
            <a:r>
              <a:rPr lang="en-US" sz="3000">
                <a:solidFill>
                  <a:srgbClr val="000000"/>
                </a:solidFill>
                <a:latin typeface="Inter"/>
                <a:ea typeface="Inter"/>
                <a:cs typeface="Inter"/>
                <a:sym typeface="Inter"/>
              </a:rPr>
              <a:t>Kesav Kumar J           - 2022115088</a:t>
            </a:r>
          </a:p>
          <a:p>
            <a:pPr algn="l" marL="647702" indent="-323851" lvl="1">
              <a:lnSpc>
                <a:spcPts val="4200"/>
              </a:lnSpc>
              <a:buFont typeface="Arial"/>
              <a:buChar char="•"/>
            </a:pPr>
            <a:r>
              <a:rPr lang="en-US" sz="3000">
                <a:solidFill>
                  <a:srgbClr val="000000"/>
                </a:solidFill>
                <a:latin typeface="Inter"/>
                <a:ea typeface="Inter"/>
                <a:cs typeface="Inter"/>
                <a:sym typeface="Inter"/>
              </a:rPr>
              <a:t>Gopalakrishnan K       - 2022115075</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930690" y="0"/>
            <a:ext cx="14732382" cy="12193285"/>
            <a:chOff x="0" y="0"/>
            <a:chExt cx="606795" cy="502215"/>
          </a:xfrm>
        </p:grpSpPr>
        <p:sp>
          <p:nvSpPr>
            <p:cNvPr name="Freeform 3" id="3"/>
            <p:cNvSpPr/>
            <p:nvPr/>
          </p:nvSpPr>
          <p:spPr>
            <a:xfrm flipH="false" flipV="false" rot="0">
              <a:off x="0" y="0"/>
              <a:ext cx="606795" cy="502215"/>
            </a:xfrm>
            <a:custGeom>
              <a:avLst/>
              <a:gdLst/>
              <a:ahLst/>
              <a:cxnLst/>
              <a:rect r="r" b="b" t="t" l="l"/>
              <a:pathLst>
                <a:path h="502215" w="606795">
                  <a:moveTo>
                    <a:pt x="203200" y="0"/>
                  </a:moveTo>
                  <a:lnTo>
                    <a:pt x="606795" y="0"/>
                  </a:lnTo>
                  <a:lnTo>
                    <a:pt x="403595" y="502215"/>
                  </a:lnTo>
                  <a:lnTo>
                    <a:pt x="0" y="502215"/>
                  </a:lnTo>
                  <a:lnTo>
                    <a:pt x="203200" y="0"/>
                  </a:lnTo>
                  <a:close/>
                </a:path>
              </a:pathLst>
            </a:custGeom>
            <a:solidFill>
              <a:srgbClr val="2B485F"/>
            </a:solidFill>
          </p:spPr>
        </p:sp>
        <p:sp>
          <p:nvSpPr>
            <p:cNvPr name="TextBox 4" id="4"/>
            <p:cNvSpPr txBox="true"/>
            <p:nvPr/>
          </p:nvSpPr>
          <p:spPr>
            <a:xfrm>
              <a:off x="101600" y="-66675"/>
              <a:ext cx="403595" cy="568890"/>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9669958" y="1499427"/>
            <a:ext cx="7570292" cy="7570292"/>
            <a:chOff x="0" y="0"/>
            <a:chExt cx="812800" cy="812800"/>
          </a:xfrm>
        </p:grpSpPr>
        <p:sp>
          <p:nvSpPr>
            <p:cNvPr name="Freeform 6" id="6"/>
            <p:cNvSpPr/>
            <p:nvPr/>
          </p:nvSpPr>
          <p:spPr>
            <a:xfrm flipH="false" flipV="false" rot="29999">
              <a:off x="-3439" y="-3439"/>
              <a:ext cx="819678" cy="819678"/>
            </a:xfrm>
            <a:custGeom>
              <a:avLst/>
              <a:gdLst/>
              <a:ahLst/>
              <a:cxnLst/>
              <a:rect r="r" b="b" t="t" l="l"/>
              <a:pathLst>
                <a:path h="819678" w="819678">
                  <a:moveTo>
                    <a:pt x="23429" y="6796"/>
                  </a:moveTo>
                  <a:lnTo>
                    <a:pt x="789157" y="113"/>
                  </a:lnTo>
                  <a:cubicBezTo>
                    <a:pt x="802147" y="0"/>
                    <a:pt x="812769" y="10439"/>
                    <a:pt x="812882" y="23429"/>
                  </a:cubicBezTo>
                  <a:lnTo>
                    <a:pt x="819565" y="789157"/>
                  </a:lnTo>
                  <a:cubicBezTo>
                    <a:pt x="819678" y="802147"/>
                    <a:pt x="809239" y="812769"/>
                    <a:pt x="796249" y="812882"/>
                  </a:cubicBezTo>
                  <a:lnTo>
                    <a:pt x="30521" y="819565"/>
                  </a:lnTo>
                  <a:cubicBezTo>
                    <a:pt x="17531" y="819678"/>
                    <a:pt x="6909" y="809239"/>
                    <a:pt x="6796" y="796249"/>
                  </a:cubicBezTo>
                  <a:lnTo>
                    <a:pt x="113" y="30521"/>
                  </a:lnTo>
                  <a:cubicBezTo>
                    <a:pt x="0" y="17531"/>
                    <a:pt x="10439" y="6909"/>
                    <a:pt x="23429" y="6796"/>
                  </a:cubicBezTo>
                  <a:close/>
                </a:path>
              </a:pathLst>
            </a:custGeom>
            <a:blipFill>
              <a:blip r:embed="rId2"/>
              <a:stretch>
                <a:fillRect l="-1013" t="-5741" r="-68069" b="64"/>
              </a:stretch>
            </a:blipFill>
          </p:spPr>
        </p:sp>
      </p:grpSp>
      <p:sp>
        <p:nvSpPr>
          <p:cNvPr name="AutoShape 7" id="7"/>
          <p:cNvSpPr/>
          <p:nvPr/>
        </p:nvSpPr>
        <p:spPr>
          <a:xfrm>
            <a:off x="1028700" y="2518219"/>
            <a:ext cx="2050229" cy="0"/>
          </a:xfrm>
          <a:prstGeom prst="line">
            <a:avLst/>
          </a:prstGeom>
          <a:ln cap="flat" w="85725">
            <a:solidFill>
              <a:srgbClr val="365679"/>
            </a:solidFill>
            <a:prstDash val="solid"/>
            <a:headEnd type="none" len="sm" w="sm"/>
            <a:tailEnd type="none" len="sm" w="sm"/>
          </a:ln>
        </p:spPr>
      </p:sp>
      <p:sp>
        <p:nvSpPr>
          <p:cNvPr name="TextBox 8" id="8"/>
          <p:cNvSpPr txBox="true"/>
          <p:nvPr/>
        </p:nvSpPr>
        <p:spPr>
          <a:xfrm rot="0">
            <a:off x="1028700" y="1432752"/>
            <a:ext cx="8229384" cy="1042605"/>
          </a:xfrm>
          <a:prstGeom prst="rect">
            <a:avLst/>
          </a:prstGeom>
        </p:spPr>
        <p:txBody>
          <a:bodyPr anchor="t" rtlCol="false" tIns="0" lIns="0" bIns="0" rIns="0">
            <a:spAutoFit/>
          </a:bodyPr>
          <a:lstStyle/>
          <a:p>
            <a:pPr algn="l">
              <a:lnSpc>
                <a:spcPts val="8326"/>
              </a:lnSpc>
            </a:pPr>
            <a:r>
              <a:rPr lang="en-US" sz="6405" spc="153">
                <a:solidFill>
                  <a:srgbClr val="365679"/>
                </a:solidFill>
                <a:latin typeface="League Spartan"/>
                <a:ea typeface="League Spartan"/>
                <a:cs typeface="League Spartan"/>
                <a:sym typeface="League Spartan"/>
              </a:rPr>
              <a:t>Introduction</a:t>
            </a:r>
          </a:p>
        </p:txBody>
      </p:sp>
      <p:sp>
        <p:nvSpPr>
          <p:cNvPr name="TextBox 9" id="9"/>
          <p:cNvSpPr txBox="true"/>
          <p:nvPr/>
        </p:nvSpPr>
        <p:spPr>
          <a:xfrm rot="0">
            <a:off x="1028700" y="3268346"/>
            <a:ext cx="7928017" cy="5989954"/>
          </a:xfrm>
          <a:prstGeom prst="rect">
            <a:avLst/>
          </a:prstGeom>
        </p:spPr>
        <p:txBody>
          <a:bodyPr anchor="t" rtlCol="false" tIns="0" lIns="0" bIns="0" rIns="0">
            <a:spAutoFit/>
          </a:bodyPr>
          <a:lstStyle/>
          <a:p>
            <a:pPr algn="l" marL="496575" indent="-248288" lvl="1">
              <a:lnSpc>
                <a:spcPts val="3220"/>
              </a:lnSpc>
              <a:buFont typeface="Arial"/>
              <a:buChar char="•"/>
            </a:pPr>
            <a:r>
              <a:rPr lang="en-US" sz="2300" spc="273">
                <a:solidFill>
                  <a:srgbClr val="000000"/>
                </a:solidFill>
                <a:latin typeface="Inter"/>
                <a:ea typeface="Inter"/>
                <a:cs typeface="Inter"/>
                <a:sym typeface="Inter"/>
              </a:rPr>
              <a:t>The Center for Distance and Online Education(CDOE) at Anna University provides flexible, high-quality education, offering certification programs to enhance academic and professional skills for career growth.</a:t>
            </a:r>
          </a:p>
          <a:p>
            <a:pPr algn="l" marL="496575" indent="-248288" lvl="1">
              <a:lnSpc>
                <a:spcPts val="3220"/>
              </a:lnSpc>
              <a:buFont typeface="Arial"/>
              <a:buChar char="•"/>
            </a:pPr>
            <a:r>
              <a:rPr lang="en-US" sz="2300" spc="273">
                <a:solidFill>
                  <a:srgbClr val="000000"/>
                </a:solidFill>
                <a:latin typeface="Inter"/>
                <a:ea typeface="Inter"/>
                <a:cs typeface="Inter"/>
                <a:sym typeface="Inter"/>
              </a:rPr>
              <a:t>A team of six interns worked together to develop an online certification platform offering courses from academic centers and leading organizations.</a:t>
            </a:r>
          </a:p>
          <a:p>
            <a:pPr algn="l" marL="496575" indent="-248288" lvl="1">
              <a:lnSpc>
                <a:spcPts val="3220"/>
              </a:lnSpc>
              <a:buFont typeface="Arial"/>
              <a:buChar char="•"/>
            </a:pPr>
            <a:r>
              <a:rPr lang="en-US" sz="2300" spc="273">
                <a:solidFill>
                  <a:srgbClr val="000000"/>
                </a:solidFill>
                <a:latin typeface="Inter"/>
                <a:ea typeface="Inter"/>
                <a:cs typeface="Inter"/>
                <a:sym typeface="Inter"/>
              </a:rPr>
              <a:t>The platform allows students to enroll, access materials, interact with instructors, and earn official certifications, showcasing skills in web development and system integration.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772121" y="0"/>
            <a:ext cx="11709920" cy="10855389"/>
            <a:chOff x="0" y="0"/>
            <a:chExt cx="693921" cy="643282"/>
          </a:xfrm>
        </p:grpSpPr>
        <p:sp>
          <p:nvSpPr>
            <p:cNvPr name="Freeform 3" id="3"/>
            <p:cNvSpPr/>
            <p:nvPr/>
          </p:nvSpPr>
          <p:spPr>
            <a:xfrm flipH="false" flipV="false" rot="0">
              <a:off x="0" y="0"/>
              <a:ext cx="693921" cy="643282"/>
            </a:xfrm>
            <a:custGeom>
              <a:avLst/>
              <a:gdLst/>
              <a:ahLst/>
              <a:cxnLst/>
              <a:rect r="r" b="b" t="t" l="l"/>
              <a:pathLst>
                <a:path h="643282" w="693921">
                  <a:moveTo>
                    <a:pt x="203200" y="0"/>
                  </a:moveTo>
                  <a:lnTo>
                    <a:pt x="693921" y="0"/>
                  </a:lnTo>
                  <a:lnTo>
                    <a:pt x="490721" y="643282"/>
                  </a:lnTo>
                  <a:lnTo>
                    <a:pt x="0" y="643282"/>
                  </a:lnTo>
                  <a:lnTo>
                    <a:pt x="203200" y="0"/>
                  </a:lnTo>
                  <a:close/>
                </a:path>
              </a:pathLst>
            </a:custGeom>
            <a:solidFill>
              <a:srgbClr val="2B485F"/>
            </a:solidFill>
          </p:spPr>
        </p:sp>
        <p:sp>
          <p:nvSpPr>
            <p:cNvPr name="TextBox 4" id="4"/>
            <p:cNvSpPr txBox="true"/>
            <p:nvPr/>
          </p:nvSpPr>
          <p:spPr>
            <a:xfrm>
              <a:off x="101600" y="-66675"/>
              <a:ext cx="490721" cy="709957"/>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1028700" y="3312860"/>
            <a:ext cx="9257134" cy="6974140"/>
            <a:chOff x="0" y="0"/>
            <a:chExt cx="2438093" cy="1836811"/>
          </a:xfrm>
        </p:grpSpPr>
        <p:sp>
          <p:nvSpPr>
            <p:cNvPr name="Freeform 6" id="6"/>
            <p:cNvSpPr/>
            <p:nvPr/>
          </p:nvSpPr>
          <p:spPr>
            <a:xfrm flipH="false" flipV="false" rot="0">
              <a:off x="0" y="0"/>
              <a:ext cx="2438093" cy="1836811"/>
            </a:xfrm>
            <a:custGeom>
              <a:avLst/>
              <a:gdLst/>
              <a:ahLst/>
              <a:cxnLst/>
              <a:rect r="r" b="b" t="t" l="l"/>
              <a:pathLst>
                <a:path h="1836811" w="2438093">
                  <a:moveTo>
                    <a:pt x="42652" y="0"/>
                  </a:moveTo>
                  <a:lnTo>
                    <a:pt x="2395441" y="0"/>
                  </a:lnTo>
                  <a:cubicBezTo>
                    <a:pt x="2406753" y="0"/>
                    <a:pt x="2417601" y="4494"/>
                    <a:pt x="2425600" y="12493"/>
                  </a:cubicBezTo>
                  <a:cubicBezTo>
                    <a:pt x="2433599" y="20491"/>
                    <a:pt x="2438093" y="31340"/>
                    <a:pt x="2438093" y="42652"/>
                  </a:cubicBezTo>
                  <a:lnTo>
                    <a:pt x="2438093" y="1794158"/>
                  </a:lnTo>
                  <a:cubicBezTo>
                    <a:pt x="2438093" y="1817714"/>
                    <a:pt x="2418997" y="1836811"/>
                    <a:pt x="2395441" y="1836811"/>
                  </a:cubicBezTo>
                  <a:lnTo>
                    <a:pt x="42652" y="1836811"/>
                  </a:lnTo>
                  <a:cubicBezTo>
                    <a:pt x="31340" y="1836811"/>
                    <a:pt x="20491" y="1832317"/>
                    <a:pt x="12493" y="1824318"/>
                  </a:cubicBezTo>
                  <a:cubicBezTo>
                    <a:pt x="4494" y="1816319"/>
                    <a:pt x="0" y="1805470"/>
                    <a:pt x="0" y="1794158"/>
                  </a:cubicBezTo>
                  <a:lnTo>
                    <a:pt x="0" y="42652"/>
                  </a:lnTo>
                  <a:cubicBezTo>
                    <a:pt x="0" y="19096"/>
                    <a:pt x="19096" y="0"/>
                    <a:pt x="42652" y="0"/>
                  </a:cubicBezTo>
                  <a:close/>
                </a:path>
              </a:pathLst>
            </a:custGeom>
            <a:solidFill>
              <a:srgbClr val="2B485F"/>
            </a:solidFill>
          </p:spPr>
        </p:sp>
        <p:sp>
          <p:nvSpPr>
            <p:cNvPr name="TextBox 7" id="7"/>
            <p:cNvSpPr txBox="true"/>
            <p:nvPr/>
          </p:nvSpPr>
          <p:spPr>
            <a:xfrm>
              <a:off x="0" y="-66675"/>
              <a:ext cx="2438093" cy="1903486"/>
            </a:xfrm>
            <a:prstGeom prst="rect">
              <a:avLst/>
            </a:prstGeom>
          </p:spPr>
          <p:txBody>
            <a:bodyPr anchor="ctr" rtlCol="false" tIns="50800" lIns="50800" bIns="50800" rIns="50800"/>
            <a:lstStyle/>
            <a:p>
              <a:pPr algn="ctr">
                <a:lnSpc>
                  <a:spcPts val="3640"/>
                </a:lnSpc>
              </a:pPr>
            </a:p>
          </p:txBody>
        </p:sp>
      </p:grpSp>
      <p:grpSp>
        <p:nvGrpSpPr>
          <p:cNvPr name="Group 8" id="8"/>
          <p:cNvGrpSpPr/>
          <p:nvPr/>
        </p:nvGrpSpPr>
        <p:grpSpPr>
          <a:xfrm rot="0">
            <a:off x="10315458" y="1843263"/>
            <a:ext cx="7168863" cy="7168863"/>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38878" y="0"/>
                  </a:moveTo>
                  <a:lnTo>
                    <a:pt x="773922" y="0"/>
                  </a:lnTo>
                  <a:cubicBezTo>
                    <a:pt x="795394" y="0"/>
                    <a:pt x="812800" y="17406"/>
                    <a:pt x="812800" y="38878"/>
                  </a:cubicBezTo>
                  <a:lnTo>
                    <a:pt x="812800" y="773922"/>
                  </a:lnTo>
                  <a:cubicBezTo>
                    <a:pt x="812800" y="795394"/>
                    <a:pt x="795394" y="812800"/>
                    <a:pt x="773922" y="812800"/>
                  </a:cubicBezTo>
                  <a:lnTo>
                    <a:pt x="38878" y="812800"/>
                  </a:lnTo>
                  <a:cubicBezTo>
                    <a:pt x="17406" y="812800"/>
                    <a:pt x="0" y="795394"/>
                    <a:pt x="0" y="773922"/>
                  </a:cubicBezTo>
                  <a:lnTo>
                    <a:pt x="0" y="38878"/>
                  </a:lnTo>
                  <a:cubicBezTo>
                    <a:pt x="0" y="17406"/>
                    <a:pt x="17406" y="0"/>
                    <a:pt x="38878" y="0"/>
                  </a:cubicBezTo>
                  <a:close/>
                </a:path>
              </a:pathLst>
            </a:custGeom>
            <a:blipFill>
              <a:blip r:embed="rId2"/>
              <a:stretch>
                <a:fillRect l="-24092" t="0" r="-24092" b="0"/>
              </a:stretch>
            </a:blipFill>
          </p:spPr>
        </p:sp>
      </p:grpSp>
      <p:sp>
        <p:nvSpPr>
          <p:cNvPr name="AutoShape 10" id="10"/>
          <p:cNvSpPr/>
          <p:nvPr/>
        </p:nvSpPr>
        <p:spPr>
          <a:xfrm>
            <a:off x="1066800" y="3020164"/>
            <a:ext cx="2050229" cy="0"/>
          </a:xfrm>
          <a:prstGeom prst="line">
            <a:avLst/>
          </a:prstGeom>
          <a:ln cap="flat" w="85725">
            <a:solidFill>
              <a:srgbClr val="365679"/>
            </a:solidFill>
            <a:prstDash val="solid"/>
            <a:headEnd type="none" len="sm" w="sm"/>
            <a:tailEnd type="none" len="sm" w="sm"/>
          </a:ln>
        </p:spPr>
      </p:sp>
      <p:sp>
        <p:nvSpPr>
          <p:cNvPr name="TextBox 11" id="11"/>
          <p:cNvSpPr txBox="true"/>
          <p:nvPr/>
        </p:nvSpPr>
        <p:spPr>
          <a:xfrm rot="0">
            <a:off x="1066800" y="1776588"/>
            <a:ext cx="6095117" cy="1130300"/>
          </a:xfrm>
          <a:prstGeom prst="rect">
            <a:avLst/>
          </a:prstGeom>
        </p:spPr>
        <p:txBody>
          <a:bodyPr anchor="t" rtlCol="false" tIns="0" lIns="0" bIns="0" rIns="0">
            <a:spAutoFit/>
          </a:bodyPr>
          <a:lstStyle/>
          <a:p>
            <a:pPr algn="l">
              <a:lnSpc>
                <a:spcPts val="9099"/>
              </a:lnSpc>
            </a:pPr>
            <a:r>
              <a:rPr lang="en-US" sz="6999" spc="167">
                <a:solidFill>
                  <a:srgbClr val="365679"/>
                </a:solidFill>
                <a:latin typeface="League Spartan"/>
                <a:ea typeface="League Spartan"/>
                <a:cs typeface="League Spartan"/>
                <a:sym typeface="League Spartan"/>
              </a:rPr>
              <a:t>Overview</a:t>
            </a:r>
          </a:p>
        </p:txBody>
      </p:sp>
      <p:sp>
        <p:nvSpPr>
          <p:cNvPr name="TextBox 12" id="12"/>
          <p:cNvSpPr txBox="true"/>
          <p:nvPr/>
        </p:nvSpPr>
        <p:spPr>
          <a:xfrm rot="0">
            <a:off x="1329938" y="3571590"/>
            <a:ext cx="7814062" cy="6399529"/>
          </a:xfrm>
          <a:prstGeom prst="rect">
            <a:avLst/>
          </a:prstGeom>
        </p:spPr>
        <p:txBody>
          <a:bodyPr anchor="t" rtlCol="false" tIns="0" lIns="0" bIns="0" rIns="0">
            <a:spAutoFit/>
          </a:bodyPr>
          <a:lstStyle/>
          <a:p>
            <a:pPr algn="l" marL="496575" indent="-248288" lvl="1">
              <a:lnSpc>
                <a:spcPts val="3220"/>
              </a:lnSpc>
              <a:buFont typeface="Arial"/>
              <a:buChar char="•"/>
            </a:pPr>
            <a:r>
              <a:rPr lang="en-US" sz="2300" spc="273">
                <a:solidFill>
                  <a:srgbClr val="FFFFFF"/>
                </a:solidFill>
                <a:latin typeface="Cloud"/>
                <a:ea typeface="Cloud"/>
                <a:cs typeface="Cloud"/>
                <a:sym typeface="Cloud"/>
              </a:rPr>
              <a:t>Our platform offers online certification courses accessible worldwide, aimed at providing high-quality education to students and professionals across the globe.</a:t>
            </a:r>
          </a:p>
          <a:p>
            <a:pPr algn="l" marL="496575" indent="-248288" lvl="1">
              <a:lnSpc>
                <a:spcPts val="3220"/>
              </a:lnSpc>
              <a:buFont typeface="Arial"/>
              <a:buChar char="•"/>
            </a:pPr>
            <a:r>
              <a:rPr lang="en-US" sz="2300" spc="273">
                <a:solidFill>
                  <a:srgbClr val="FFFFFF"/>
                </a:solidFill>
                <a:latin typeface="Cloud"/>
                <a:ea typeface="Cloud"/>
                <a:cs typeface="Cloud"/>
                <a:sym typeface="Cloud"/>
              </a:rPr>
              <a:t>In collaboration with 8 leading companies, we offer 87 courses across various domains, split across 13 centers of Anna University. These courses are available in three learning formats: MOOC, synchronous learning, and self-paced learning.</a:t>
            </a:r>
          </a:p>
          <a:p>
            <a:pPr algn="l" marL="496575" indent="-248288" lvl="1">
              <a:lnSpc>
                <a:spcPts val="3220"/>
              </a:lnSpc>
              <a:buFont typeface="Arial"/>
              <a:buChar char="•"/>
            </a:pPr>
            <a:r>
              <a:rPr lang="en-US" sz="2300" spc="273">
                <a:solidFill>
                  <a:srgbClr val="FFFFFF"/>
                </a:solidFill>
                <a:latin typeface="Cloud"/>
                <a:ea typeface="Cloud"/>
                <a:cs typeface="Cloud"/>
                <a:sym typeface="Cloud"/>
              </a:rPr>
              <a:t>Payments for the courses are processed on our website, which then redirects students to the partner companies’ LMS platforms for course delivery. Upon successful completion, students are awarded certification from Anna University.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36975" y="0"/>
            <a:ext cx="13196926" cy="10815302"/>
            <a:chOff x="0" y="0"/>
            <a:chExt cx="812800" cy="666116"/>
          </a:xfrm>
        </p:grpSpPr>
        <p:sp>
          <p:nvSpPr>
            <p:cNvPr name="Freeform 3" id="3"/>
            <p:cNvSpPr/>
            <p:nvPr/>
          </p:nvSpPr>
          <p:spPr>
            <a:xfrm flipH="false" flipV="false" rot="0">
              <a:off x="0" y="0"/>
              <a:ext cx="812800" cy="666116"/>
            </a:xfrm>
            <a:custGeom>
              <a:avLst/>
              <a:gdLst/>
              <a:ahLst/>
              <a:cxnLst/>
              <a:rect r="r" b="b" t="t" l="l"/>
              <a:pathLst>
                <a:path h="666116" w="812800">
                  <a:moveTo>
                    <a:pt x="609600" y="0"/>
                  </a:moveTo>
                  <a:lnTo>
                    <a:pt x="0" y="0"/>
                  </a:lnTo>
                  <a:lnTo>
                    <a:pt x="203200" y="666116"/>
                  </a:lnTo>
                  <a:lnTo>
                    <a:pt x="812800" y="666116"/>
                  </a:lnTo>
                  <a:lnTo>
                    <a:pt x="609600" y="0"/>
                  </a:lnTo>
                  <a:close/>
                </a:path>
              </a:pathLst>
            </a:custGeom>
            <a:blipFill>
              <a:blip r:embed="rId2"/>
              <a:stretch>
                <a:fillRect l="-11503" t="0" r="-11503" b="0"/>
              </a:stretch>
            </a:blipFill>
          </p:spPr>
        </p:sp>
      </p:grpSp>
      <p:grpSp>
        <p:nvGrpSpPr>
          <p:cNvPr name="Group 4" id="4"/>
          <p:cNvGrpSpPr/>
          <p:nvPr/>
        </p:nvGrpSpPr>
        <p:grpSpPr>
          <a:xfrm rot="0">
            <a:off x="-647723" y="4676318"/>
            <a:ext cx="18288000" cy="4581982"/>
            <a:chOff x="0" y="0"/>
            <a:chExt cx="4816593" cy="1206777"/>
          </a:xfrm>
        </p:grpSpPr>
        <p:sp>
          <p:nvSpPr>
            <p:cNvPr name="Freeform 5" id="5"/>
            <p:cNvSpPr/>
            <p:nvPr/>
          </p:nvSpPr>
          <p:spPr>
            <a:xfrm flipH="false" flipV="false" rot="0">
              <a:off x="0" y="0"/>
              <a:ext cx="4816592" cy="1206777"/>
            </a:xfrm>
            <a:custGeom>
              <a:avLst/>
              <a:gdLst/>
              <a:ahLst/>
              <a:cxnLst/>
              <a:rect r="r" b="b" t="t" l="l"/>
              <a:pathLst>
                <a:path h="1206777" w="4816592">
                  <a:moveTo>
                    <a:pt x="21590" y="0"/>
                  </a:moveTo>
                  <a:lnTo>
                    <a:pt x="4795002" y="0"/>
                  </a:lnTo>
                  <a:cubicBezTo>
                    <a:pt x="4800728" y="0"/>
                    <a:pt x="4806220" y="2275"/>
                    <a:pt x="4810269" y="6324"/>
                  </a:cubicBezTo>
                  <a:cubicBezTo>
                    <a:pt x="4814318" y="10372"/>
                    <a:pt x="4816592" y="15864"/>
                    <a:pt x="4816592" y="21590"/>
                  </a:cubicBezTo>
                  <a:lnTo>
                    <a:pt x="4816592" y="1185187"/>
                  </a:lnTo>
                  <a:cubicBezTo>
                    <a:pt x="4816592" y="1197111"/>
                    <a:pt x="4806926" y="1206777"/>
                    <a:pt x="4795002" y="1206777"/>
                  </a:cubicBezTo>
                  <a:lnTo>
                    <a:pt x="21590" y="1206777"/>
                  </a:lnTo>
                  <a:cubicBezTo>
                    <a:pt x="9666" y="1206777"/>
                    <a:pt x="0" y="1197111"/>
                    <a:pt x="0" y="1185187"/>
                  </a:cubicBezTo>
                  <a:lnTo>
                    <a:pt x="0" y="21590"/>
                  </a:lnTo>
                  <a:cubicBezTo>
                    <a:pt x="0" y="9666"/>
                    <a:pt x="9666" y="0"/>
                    <a:pt x="21590" y="0"/>
                  </a:cubicBezTo>
                  <a:close/>
                </a:path>
              </a:pathLst>
            </a:custGeom>
            <a:solidFill>
              <a:srgbClr val="2B485F"/>
            </a:solidFill>
          </p:spPr>
        </p:sp>
        <p:sp>
          <p:nvSpPr>
            <p:cNvPr name="TextBox 6" id="6"/>
            <p:cNvSpPr txBox="true"/>
            <p:nvPr/>
          </p:nvSpPr>
          <p:spPr>
            <a:xfrm>
              <a:off x="0" y="-66675"/>
              <a:ext cx="4816593" cy="1273452"/>
            </a:xfrm>
            <a:prstGeom prst="rect">
              <a:avLst/>
            </a:prstGeom>
          </p:spPr>
          <p:txBody>
            <a:bodyPr anchor="ctr" rtlCol="false" tIns="50800" lIns="50800" bIns="50800" rIns="50800"/>
            <a:lstStyle/>
            <a:p>
              <a:pPr algn="ctr">
                <a:lnSpc>
                  <a:spcPts val="3640"/>
                </a:lnSpc>
              </a:pPr>
            </a:p>
          </p:txBody>
        </p:sp>
      </p:grpSp>
      <p:sp>
        <p:nvSpPr>
          <p:cNvPr name="AutoShape 7" id="7"/>
          <p:cNvSpPr/>
          <p:nvPr/>
        </p:nvSpPr>
        <p:spPr>
          <a:xfrm>
            <a:off x="721756" y="3184754"/>
            <a:ext cx="2050229" cy="0"/>
          </a:xfrm>
          <a:prstGeom prst="line">
            <a:avLst/>
          </a:prstGeom>
          <a:ln cap="flat" w="85725">
            <a:solidFill>
              <a:srgbClr val="365679"/>
            </a:solidFill>
            <a:prstDash val="solid"/>
            <a:headEnd type="none" len="sm" w="sm"/>
            <a:tailEnd type="none" len="sm" w="sm"/>
          </a:ln>
        </p:spPr>
      </p:sp>
      <p:sp>
        <p:nvSpPr>
          <p:cNvPr name="TextBox 8" id="8"/>
          <p:cNvSpPr txBox="true"/>
          <p:nvPr/>
        </p:nvSpPr>
        <p:spPr>
          <a:xfrm rot="0">
            <a:off x="560030" y="415294"/>
            <a:ext cx="11480310" cy="2282760"/>
          </a:xfrm>
          <a:prstGeom prst="rect">
            <a:avLst/>
          </a:prstGeom>
        </p:spPr>
        <p:txBody>
          <a:bodyPr anchor="t" rtlCol="false" tIns="0" lIns="0" bIns="0" rIns="0">
            <a:spAutoFit/>
          </a:bodyPr>
          <a:lstStyle/>
          <a:p>
            <a:pPr algn="l">
              <a:lnSpc>
                <a:spcPts val="9106"/>
              </a:lnSpc>
            </a:pPr>
            <a:r>
              <a:rPr lang="en-US" sz="7005" spc="168">
                <a:solidFill>
                  <a:srgbClr val="365679"/>
                </a:solidFill>
                <a:latin typeface="League Spartan"/>
                <a:ea typeface="League Spartan"/>
                <a:cs typeface="League Spartan"/>
                <a:sym typeface="League Spartan"/>
              </a:rPr>
              <a:t>User Roles and Access Management</a:t>
            </a:r>
          </a:p>
        </p:txBody>
      </p:sp>
      <p:sp>
        <p:nvSpPr>
          <p:cNvPr name="TextBox 9" id="9"/>
          <p:cNvSpPr txBox="true"/>
          <p:nvPr/>
        </p:nvSpPr>
        <p:spPr>
          <a:xfrm rot="0">
            <a:off x="560030" y="5312401"/>
            <a:ext cx="980388" cy="50350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01.</a:t>
            </a:r>
          </a:p>
        </p:txBody>
      </p:sp>
      <p:sp>
        <p:nvSpPr>
          <p:cNvPr name="TextBox 10" id="10"/>
          <p:cNvSpPr txBox="true"/>
          <p:nvPr/>
        </p:nvSpPr>
        <p:spPr>
          <a:xfrm rot="0">
            <a:off x="560030" y="5892765"/>
            <a:ext cx="4455021" cy="50355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Student</a:t>
            </a:r>
          </a:p>
        </p:txBody>
      </p:sp>
      <p:sp>
        <p:nvSpPr>
          <p:cNvPr name="TextBox 11" id="11"/>
          <p:cNvSpPr txBox="true"/>
          <p:nvPr/>
        </p:nvSpPr>
        <p:spPr>
          <a:xfrm rot="0">
            <a:off x="560030" y="6473178"/>
            <a:ext cx="5395094" cy="2325369"/>
          </a:xfrm>
          <a:prstGeom prst="rect">
            <a:avLst/>
          </a:prstGeom>
        </p:spPr>
        <p:txBody>
          <a:bodyPr anchor="t" rtlCol="false" tIns="0" lIns="0" bIns="0" rIns="0">
            <a:spAutoFit/>
          </a:bodyPr>
          <a:lstStyle/>
          <a:p>
            <a:pPr algn="l">
              <a:lnSpc>
                <a:spcPts val="3080"/>
              </a:lnSpc>
            </a:pPr>
            <a:r>
              <a:rPr lang="en-US" sz="2200" spc="261">
                <a:solidFill>
                  <a:srgbClr val="FFFFFF"/>
                </a:solidFill>
                <a:latin typeface="Inter"/>
                <a:ea typeface="Inter"/>
                <a:cs typeface="Inter"/>
                <a:sym typeface="Inter"/>
              </a:rPr>
              <a:t>Browse and purchase curated courses for skill development, personal growth, teaching enhancement, and career advancement with certifications and specialization.</a:t>
            </a:r>
          </a:p>
        </p:txBody>
      </p:sp>
      <p:sp>
        <p:nvSpPr>
          <p:cNvPr name="TextBox 12" id="12"/>
          <p:cNvSpPr txBox="true"/>
          <p:nvPr/>
        </p:nvSpPr>
        <p:spPr>
          <a:xfrm rot="0">
            <a:off x="6696498" y="5312401"/>
            <a:ext cx="980388" cy="50350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02.</a:t>
            </a:r>
          </a:p>
        </p:txBody>
      </p:sp>
      <p:sp>
        <p:nvSpPr>
          <p:cNvPr name="TextBox 13" id="13"/>
          <p:cNvSpPr txBox="true"/>
          <p:nvPr/>
        </p:nvSpPr>
        <p:spPr>
          <a:xfrm rot="0">
            <a:off x="6696498" y="5893423"/>
            <a:ext cx="4702675" cy="50355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Admin &amp; Coordinator</a:t>
            </a:r>
          </a:p>
        </p:txBody>
      </p:sp>
      <p:sp>
        <p:nvSpPr>
          <p:cNvPr name="TextBox 14" id="14"/>
          <p:cNvSpPr txBox="true"/>
          <p:nvPr/>
        </p:nvSpPr>
        <p:spPr>
          <a:xfrm rot="0">
            <a:off x="6376989" y="6541794"/>
            <a:ext cx="5534022" cy="3106419"/>
          </a:xfrm>
          <a:prstGeom prst="rect">
            <a:avLst/>
          </a:prstGeom>
        </p:spPr>
        <p:txBody>
          <a:bodyPr anchor="t" rtlCol="false" tIns="0" lIns="0" bIns="0" rIns="0">
            <a:spAutoFit/>
          </a:bodyPr>
          <a:lstStyle/>
          <a:p>
            <a:pPr algn="l" marL="474986" indent="-237493" lvl="1">
              <a:lnSpc>
                <a:spcPts val="3080"/>
              </a:lnSpc>
              <a:buFont typeface="Arial"/>
              <a:buChar char="•"/>
            </a:pPr>
            <a:r>
              <a:rPr lang="en-US" sz="2200" spc="261">
                <a:solidFill>
                  <a:srgbClr val="FFFFFF"/>
                </a:solidFill>
                <a:latin typeface="Inter"/>
                <a:ea typeface="Inter"/>
                <a:cs typeface="Inter"/>
                <a:sym typeface="Inter"/>
              </a:rPr>
              <a:t>Admin: Oversee platform operations, manage users, and generate reports.</a:t>
            </a:r>
          </a:p>
          <a:p>
            <a:pPr algn="l" marL="474986" indent="-237493" lvl="1">
              <a:lnSpc>
                <a:spcPts val="3080"/>
              </a:lnSpc>
              <a:buFont typeface="Arial"/>
              <a:buChar char="•"/>
            </a:pPr>
            <a:r>
              <a:rPr lang="en-US" sz="2200" spc="261">
                <a:solidFill>
                  <a:srgbClr val="FFFFFF"/>
                </a:solidFill>
                <a:latin typeface="Inter"/>
                <a:ea typeface="Inter"/>
                <a:cs typeface="Inter"/>
                <a:sym typeface="Inter"/>
              </a:rPr>
              <a:t>Coordinator (Anna University): Coordinate courses, monitor progress, and ensure academic alignment.</a:t>
            </a:r>
          </a:p>
          <a:p>
            <a:pPr algn="l">
              <a:lnSpc>
                <a:spcPts val="3080"/>
              </a:lnSpc>
            </a:pPr>
          </a:p>
        </p:txBody>
      </p:sp>
      <p:sp>
        <p:nvSpPr>
          <p:cNvPr name="TextBox 15" id="15"/>
          <p:cNvSpPr txBox="true"/>
          <p:nvPr/>
        </p:nvSpPr>
        <p:spPr>
          <a:xfrm rot="0">
            <a:off x="12486805" y="5312401"/>
            <a:ext cx="980388" cy="50350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03.</a:t>
            </a:r>
          </a:p>
        </p:txBody>
      </p:sp>
      <p:sp>
        <p:nvSpPr>
          <p:cNvPr name="TextBox 16" id="16"/>
          <p:cNvSpPr txBox="true"/>
          <p:nvPr/>
        </p:nvSpPr>
        <p:spPr>
          <a:xfrm rot="0">
            <a:off x="12486805" y="5893423"/>
            <a:ext cx="3014129" cy="503555"/>
          </a:xfrm>
          <a:prstGeom prst="rect">
            <a:avLst/>
          </a:prstGeom>
        </p:spPr>
        <p:txBody>
          <a:bodyPr anchor="t" rtlCol="false" tIns="0" lIns="0" bIns="0" rIns="0">
            <a:spAutoFit/>
          </a:bodyPr>
          <a:lstStyle/>
          <a:p>
            <a:pPr algn="l">
              <a:lnSpc>
                <a:spcPts val="4029"/>
              </a:lnSpc>
            </a:pPr>
            <a:r>
              <a:rPr lang="en-US" sz="3099" spc="74">
                <a:solidFill>
                  <a:srgbClr val="FFFFFF"/>
                </a:solidFill>
                <a:latin typeface="League Spartan"/>
                <a:ea typeface="League Spartan"/>
                <a:cs typeface="League Spartan"/>
                <a:sym typeface="League Spartan"/>
              </a:rPr>
              <a:t>Vendor</a:t>
            </a:r>
          </a:p>
        </p:txBody>
      </p:sp>
      <p:sp>
        <p:nvSpPr>
          <p:cNvPr name="TextBox 17" id="17"/>
          <p:cNvSpPr txBox="true"/>
          <p:nvPr/>
        </p:nvSpPr>
        <p:spPr>
          <a:xfrm rot="0">
            <a:off x="12486805" y="6541794"/>
            <a:ext cx="3772224" cy="1934844"/>
          </a:xfrm>
          <a:prstGeom prst="rect">
            <a:avLst/>
          </a:prstGeom>
        </p:spPr>
        <p:txBody>
          <a:bodyPr anchor="t" rtlCol="false" tIns="0" lIns="0" bIns="0" rIns="0">
            <a:spAutoFit/>
          </a:bodyPr>
          <a:lstStyle/>
          <a:p>
            <a:pPr algn="l">
              <a:lnSpc>
                <a:spcPts val="3080"/>
              </a:lnSpc>
            </a:pPr>
            <a:r>
              <a:rPr lang="en-US" sz="2200" spc="261">
                <a:solidFill>
                  <a:srgbClr val="FFFFFF"/>
                </a:solidFill>
                <a:latin typeface="Inter"/>
                <a:ea typeface="Inter"/>
                <a:cs typeface="Inter"/>
                <a:sym typeface="Inter"/>
              </a:rPr>
              <a:t>Access performance insights, track course engagement, and analyze user feedback.</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5112380" y="-148194"/>
            <a:ext cx="12727251" cy="12193285"/>
            <a:chOff x="0" y="0"/>
            <a:chExt cx="524208" cy="502215"/>
          </a:xfrm>
        </p:grpSpPr>
        <p:sp>
          <p:nvSpPr>
            <p:cNvPr name="Freeform 3" id="3"/>
            <p:cNvSpPr/>
            <p:nvPr/>
          </p:nvSpPr>
          <p:spPr>
            <a:xfrm flipH="false" flipV="false" rot="0">
              <a:off x="0" y="0"/>
              <a:ext cx="524208" cy="502215"/>
            </a:xfrm>
            <a:custGeom>
              <a:avLst/>
              <a:gdLst/>
              <a:ahLst/>
              <a:cxnLst/>
              <a:rect r="r" b="b" t="t" l="l"/>
              <a:pathLst>
                <a:path h="502215" w="524208">
                  <a:moveTo>
                    <a:pt x="203200" y="0"/>
                  </a:moveTo>
                  <a:lnTo>
                    <a:pt x="524208" y="0"/>
                  </a:lnTo>
                  <a:lnTo>
                    <a:pt x="321008" y="502215"/>
                  </a:lnTo>
                  <a:lnTo>
                    <a:pt x="0" y="502215"/>
                  </a:lnTo>
                  <a:lnTo>
                    <a:pt x="203200" y="0"/>
                  </a:lnTo>
                  <a:close/>
                </a:path>
              </a:pathLst>
            </a:custGeom>
            <a:solidFill>
              <a:srgbClr val="2B485F"/>
            </a:solidFill>
          </p:spPr>
        </p:sp>
        <p:sp>
          <p:nvSpPr>
            <p:cNvPr name="TextBox 4" id="4"/>
            <p:cNvSpPr txBox="true"/>
            <p:nvPr/>
          </p:nvSpPr>
          <p:spPr>
            <a:xfrm>
              <a:off x="101600" y="-66675"/>
              <a:ext cx="321008" cy="568890"/>
            </a:xfrm>
            <a:prstGeom prst="rect">
              <a:avLst/>
            </a:prstGeom>
          </p:spPr>
          <p:txBody>
            <a:bodyPr anchor="ctr" rtlCol="false" tIns="50800" lIns="50800" bIns="50800" rIns="50800"/>
            <a:lstStyle/>
            <a:p>
              <a:pPr algn="ctr">
                <a:lnSpc>
                  <a:spcPts val="3640"/>
                </a:lnSpc>
              </a:pPr>
            </a:p>
          </p:txBody>
        </p:sp>
      </p:grpSp>
      <p:grpSp>
        <p:nvGrpSpPr>
          <p:cNvPr name="Group 5" id="5"/>
          <p:cNvGrpSpPr/>
          <p:nvPr/>
        </p:nvGrpSpPr>
        <p:grpSpPr>
          <a:xfrm rot="0">
            <a:off x="1028700" y="2163302"/>
            <a:ext cx="7094998" cy="709499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25097" y="0"/>
                  </a:moveTo>
                  <a:lnTo>
                    <a:pt x="787703" y="0"/>
                  </a:lnTo>
                  <a:cubicBezTo>
                    <a:pt x="801564" y="0"/>
                    <a:pt x="812800" y="11236"/>
                    <a:pt x="812800" y="25097"/>
                  </a:cubicBezTo>
                  <a:lnTo>
                    <a:pt x="812800" y="787703"/>
                  </a:lnTo>
                  <a:cubicBezTo>
                    <a:pt x="812800" y="801564"/>
                    <a:pt x="801564" y="812800"/>
                    <a:pt x="787703" y="812800"/>
                  </a:cubicBezTo>
                  <a:lnTo>
                    <a:pt x="25097" y="812800"/>
                  </a:lnTo>
                  <a:cubicBezTo>
                    <a:pt x="11236" y="812800"/>
                    <a:pt x="0" y="801564"/>
                    <a:pt x="0" y="787703"/>
                  </a:cubicBezTo>
                  <a:lnTo>
                    <a:pt x="0" y="25097"/>
                  </a:lnTo>
                  <a:cubicBezTo>
                    <a:pt x="0" y="11236"/>
                    <a:pt x="11236" y="0"/>
                    <a:pt x="25097" y="0"/>
                  </a:cubicBezTo>
                  <a:close/>
                </a:path>
              </a:pathLst>
            </a:custGeom>
            <a:blipFill>
              <a:blip r:embed="rId2"/>
              <a:stretch>
                <a:fillRect l="-41272" t="-980" r="-24222" b="28"/>
              </a:stretch>
            </a:blipFill>
          </p:spPr>
        </p:sp>
      </p:grpSp>
      <p:sp>
        <p:nvSpPr>
          <p:cNvPr name="AutoShape 7" id="7"/>
          <p:cNvSpPr/>
          <p:nvPr/>
        </p:nvSpPr>
        <p:spPr>
          <a:xfrm>
            <a:off x="8876857" y="5235057"/>
            <a:ext cx="2050229" cy="0"/>
          </a:xfrm>
          <a:prstGeom prst="line">
            <a:avLst/>
          </a:prstGeom>
          <a:ln cap="flat" w="85725">
            <a:solidFill>
              <a:srgbClr val="365679"/>
            </a:solidFill>
            <a:prstDash val="solid"/>
            <a:headEnd type="none" len="sm" w="sm"/>
            <a:tailEnd type="none" len="sm" w="sm"/>
          </a:ln>
        </p:spPr>
      </p:sp>
      <p:grpSp>
        <p:nvGrpSpPr>
          <p:cNvPr name="Group 8" id="8"/>
          <p:cNvGrpSpPr/>
          <p:nvPr/>
        </p:nvGrpSpPr>
        <p:grpSpPr>
          <a:xfrm rot="9902075">
            <a:off x="16254219" y="-861230"/>
            <a:ext cx="3620223" cy="3167695"/>
            <a:chOff x="0" y="0"/>
            <a:chExt cx="812800" cy="711200"/>
          </a:xfrm>
        </p:grpSpPr>
        <p:sp>
          <p:nvSpPr>
            <p:cNvPr name="Freeform 9" id="9"/>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365679"/>
            </a:solidFill>
          </p:spPr>
        </p:sp>
        <p:sp>
          <p:nvSpPr>
            <p:cNvPr name="TextBox 10" id="10"/>
            <p:cNvSpPr txBox="true"/>
            <p:nvPr/>
          </p:nvSpPr>
          <p:spPr>
            <a:xfrm>
              <a:off x="127000" y="263525"/>
              <a:ext cx="558800" cy="396875"/>
            </a:xfrm>
            <a:prstGeom prst="rect">
              <a:avLst/>
            </a:prstGeom>
          </p:spPr>
          <p:txBody>
            <a:bodyPr anchor="ctr" rtlCol="false" tIns="50800" lIns="50800" bIns="50800" rIns="50800"/>
            <a:lstStyle/>
            <a:p>
              <a:pPr algn="ctr">
                <a:lnSpc>
                  <a:spcPts val="3640"/>
                </a:lnSpc>
              </a:pPr>
            </a:p>
          </p:txBody>
        </p:sp>
      </p:grpSp>
      <p:sp>
        <p:nvSpPr>
          <p:cNvPr name="TextBox 11" id="11"/>
          <p:cNvSpPr txBox="true"/>
          <p:nvPr/>
        </p:nvSpPr>
        <p:spPr>
          <a:xfrm rot="0">
            <a:off x="8876857" y="2997192"/>
            <a:ext cx="6931946" cy="2099880"/>
          </a:xfrm>
          <a:prstGeom prst="rect">
            <a:avLst/>
          </a:prstGeom>
        </p:spPr>
        <p:txBody>
          <a:bodyPr anchor="t" rtlCol="false" tIns="0" lIns="0" bIns="0" rIns="0">
            <a:spAutoFit/>
          </a:bodyPr>
          <a:lstStyle/>
          <a:p>
            <a:pPr algn="l">
              <a:lnSpc>
                <a:spcPts val="8326"/>
              </a:lnSpc>
            </a:pPr>
            <a:r>
              <a:rPr lang="en-US" sz="6405" spc="153">
                <a:solidFill>
                  <a:srgbClr val="365679"/>
                </a:solidFill>
                <a:latin typeface="League Spartan"/>
                <a:ea typeface="League Spartan"/>
                <a:cs typeface="League Spartan"/>
                <a:sym typeface="League Spartan"/>
              </a:rPr>
              <a:t>Technology Stack</a:t>
            </a:r>
          </a:p>
        </p:txBody>
      </p:sp>
      <p:sp>
        <p:nvSpPr>
          <p:cNvPr name="TextBox 12" id="12"/>
          <p:cNvSpPr txBox="true"/>
          <p:nvPr/>
        </p:nvSpPr>
        <p:spPr>
          <a:xfrm rot="0">
            <a:off x="8523695" y="5986915"/>
            <a:ext cx="8735605" cy="2647950"/>
          </a:xfrm>
          <a:prstGeom prst="rect">
            <a:avLst/>
          </a:prstGeom>
        </p:spPr>
        <p:txBody>
          <a:bodyPr anchor="t" rtlCol="false" tIns="0" lIns="0" bIns="0" rIns="0">
            <a:spAutoFit/>
          </a:bodyPr>
          <a:lstStyle/>
          <a:p>
            <a:pPr algn="l" marL="647702" indent="-323851" lvl="1">
              <a:lnSpc>
                <a:spcPts val="4200"/>
              </a:lnSpc>
              <a:buFont typeface="Arial"/>
              <a:buChar char="•"/>
            </a:pPr>
            <a:r>
              <a:rPr lang="en-US" sz="3000">
                <a:solidFill>
                  <a:srgbClr val="000000"/>
                </a:solidFill>
                <a:latin typeface="Inter"/>
                <a:ea typeface="Inter"/>
                <a:cs typeface="Inter"/>
                <a:sym typeface="Inter"/>
              </a:rPr>
              <a:t>HTML, CSS, JavaScript</a:t>
            </a:r>
          </a:p>
          <a:p>
            <a:pPr algn="l" marL="647702" indent="-323851" lvl="1">
              <a:lnSpc>
                <a:spcPts val="4200"/>
              </a:lnSpc>
              <a:buFont typeface="Arial"/>
              <a:buChar char="•"/>
            </a:pPr>
            <a:r>
              <a:rPr lang="en-US" sz="3000">
                <a:solidFill>
                  <a:srgbClr val="000000"/>
                </a:solidFill>
                <a:latin typeface="Inter"/>
                <a:ea typeface="Inter"/>
                <a:cs typeface="Inter"/>
                <a:sym typeface="Inter"/>
              </a:rPr>
              <a:t>PHP </a:t>
            </a:r>
          </a:p>
          <a:p>
            <a:pPr algn="l" marL="647702" indent="-323851" lvl="1">
              <a:lnSpc>
                <a:spcPts val="4200"/>
              </a:lnSpc>
              <a:buFont typeface="Arial"/>
              <a:buChar char="•"/>
            </a:pPr>
            <a:r>
              <a:rPr lang="en-US" sz="3000">
                <a:solidFill>
                  <a:srgbClr val="000000"/>
                </a:solidFill>
                <a:latin typeface="Inter"/>
                <a:ea typeface="Inter"/>
                <a:cs typeface="Inter"/>
                <a:sym typeface="Inter"/>
              </a:rPr>
              <a:t>PostgreSQL</a:t>
            </a:r>
          </a:p>
          <a:p>
            <a:pPr algn="l" marL="647702" indent="-323851" lvl="1">
              <a:lnSpc>
                <a:spcPts val="4200"/>
              </a:lnSpc>
              <a:buFont typeface="Arial"/>
              <a:buChar char="•"/>
            </a:pPr>
            <a:r>
              <a:rPr lang="en-US" sz="3000">
                <a:solidFill>
                  <a:srgbClr val="000000"/>
                </a:solidFill>
                <a:latin typeface="Inter"/>
                <a:ea typeface="Inter"/>
                <a:cs typeface="Inter"/>
                <a:sym typeface="Inter"/>
              </a:rPr>
              <a:t>AWS Cloud</a:t>
            </a:r>
          </a:p>
          <a:p>
            <a:pPr algn="l" marL="647702" indent="-323851" lvl="1">
              <a:lnSpc>
                <a:spcPts val="4200"/>
              </a:lnSpc>
              <a:buFont typeface="Arial"/>
              <a:buChar char="•"/>
            </a:pPr>
            <a:r>
              <a:rPr lang="en-US" sz="3000">
                <a:solidFill>
                  <a:srgbClr val="000000"/>
                </a:solidFill>
                <a:latin typeface="Inter"/>
                <a:ea typeface="Inter"/>
                <a:cs typeface="Inter"/>
                <a:sym typeface="Inter"/>
              </a:rPr>
              <a:t>PayU Biz</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521054"/>
            <a:chOff x="0" y="0"/>
            <a:chExt cx="4816593" cy="2770977"/>
          </a:xfrm>
        </p:grpSpPr>
        <p:sp>
          <p:nvSpPr>
            <p:cNvPr name="Freeform 3" id="3"/>
            <p:cNvSpPr/>
            <p:nvPr/>
          </p:nvSpPr>
          <p:spPr>
            <a:xfrm flipH="false" flipV="false" rot="0">
              <a:off x="0" y="0"/>
              <a:ext cx="4816592" cy="2770977"/>
            </a:xfrm>
            <a:custGeom>
              <a:avLst/>
              <a:gdLst/>
              <a:ahLst/>
              <a:cxnLst/>
              <a:rect r="r" b="b" t="t" l="l"/>
              <a:pathLst>
                <a:path h="2770977" w="4816592">
                  <a:moveTo>
                    <a:pt x="0" y="0"/>
                  </a:moveTo>
                  <a:lnTo>
                    <a:pt x="4816592" y="0"/>
                  </a:lnTo>
                  <a:lnTo>
                    <a:pt x="4816592" y="2770977"/>
                  </a:lnTo>
                  <a:lnTo>
                    <a:pt x="0" y="2770977"/>
                  </a:lnTo>
                  <a:close/>
                </a:path>
              </a:pathLst>
            </a:custGeom>
            <a:solidFill>
              <a:srgbClr val="2B485F"/>
            </a:solidFill>
          </p:spPr>
        </p:sp>
        <p:sp>
          <p:nvSpPr>
            <p:cNvPr name="TextBox 4" id="4"/>
            <p:cNvSpPr txBox="true"/>
            <p:nvPr/>
          </p:nvSpPr>
          <p:spPr>
            <a:xfrm>
              <a:off x="0" y="-66675"/>
              <a:ext cx="4816593" cy="2837652"/>
            </a:xfrm>
            <a:prstGeom prst="rect">
              <a:avLst/>
            </a:prstGeom>
          </p:spPr>
          <p:txBody>
            <a:bodyPr anchor="ctr" rtlCol="false" tIns="50800" lIns="50800" bIns="50800" rIns="50800"/>
            <a:lstStyle/>
            <a:p>
              <a:pPr algn="ctr">
                <a:lnSpc>
                  <a:spcPts val="3640"/>
                </a:lnSpc>
              </a:pPr>
            </a:p>
          </p:txBody>
        </p:sp>
      </p:grpSp>
      <p:sp>
        <p:nvSpPr>
          <p:cNvPr name="AutoShape 5" id="5"/>
          <p:cNvSpPr/>
          <p:nvPr/>
        </p:nvSpPr>
        <p:spPr>
          <a:xfrm>
            <a:off x="1028700" y="5100638"/>
            <a:ext cx="2050229" cy="0"/>
          </a:xfrm>
          <a:prstGeom prst="line">
            <a:avLst/>
          </a:prstGeom>
          <a:ln cap="flat" w="85725">
            <a:solidFill>
              <a:srgbClr val="86B4C4"/>
            </a:solidFill>
            <a:prstDash val="solid"/>
            <a:headEnd type="none" len="sm" w="sm"/>
            <a:tailEnd type="none" len="sm" w="sm"/>
          </a:ln>
        </p:spPr>
      </p:sp>
      <p:sp>
        <p:nvSpPr>
          <p:cNvPr name="TextBox 6" id="6"/>
          <p:cNvSpPr txBox="true"/>
          <p:nvPr/>
        </p:nvSpPr>
        <p:spPr>
          <a:xfrm rot="0">
            <a:off x="0" y="1949430"/>
            <a:ext cx="18288000" cy="2555136"/>
          </a:xfrm>
          <a:prstGeom prst="rect">
            <a:avLst/>
          </a:prstGeom>
        </p:spPr>
        <p:txBody>
          <a:bodyPr anchor="t" rtlCol="false" tIns="0" lIns="0" bIns="0" rIns="0">
            <a:spAutoFit/>
          </a:bodyPr>
          <a:lstStyle/>
          <a:p>
            <a:pPr algn="l">
              <a:lnSpc>
                <a:spcPts val="10260"/>
              </a:lnSpc>
            </a:pPr>
            <a:r>
              <a:rPr lang="en-US" sz="7892" spc="189">
                <a:solidFill>
                  <a:srgbClr val="FFFFFF"/>
                </a:solidFill>
                <a:latin typeface="League Spartan"/>
                <a:ea typeface="League Spartan"/>
                <a:cs typeface="League Spartan"/>
                <a:sym typeface="League Spartan"/>
              </a:rPr>
              <a:t>User Journey and Web Portal Architecture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01312" y="247867"/>
            <a:ext cx="16257988" cy="9791266"/>
          </a:xfrm>
          <a:custGeom>
            <a:avLst/>
            <a:gdLst/>
            <a:ahLst/>
            <a:cxnLst/>
            <a:rect r="r" b="b" t="t" l="l"/>
            <a:pathLst>
              <a:path h="9791266" w="16257988">
                <a:moveTo>
                  <a:pt x="0" y="0"/>
                </a:moveTo>
                <a:lnTo>
                  <a:pt x="16257988" y="0"/>
                </a:lnTo>
                <a:lnTo>
                  <a:pt x="16257988" y="9791266"/>
                </a:lnTo>
                <a:lnTo>
                  <a:pt x="0" y="9791266"/>
                </a:lnTo>
                <a:lnTo>
                  <a:pt x="0" y="0"/>
                </a:lnTo>
                <a:close/>
              </a:path>
            </a:pathLst>
          </a:custGeom>
          <a:blipFill>
            <a:blip r:embed="rId2"/>
            <a:stretch>
              <a:fillRect l="-396" t="0" r="-396" b="0"/>
            </a:stretch>
          </a:blipFill>
        </p:spPr>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5473595"/>
            <a:chOff x="0" y="0"/>
            <a:chExt cx="4816593" cy="1441605"/>
          </a:xfrm>
        </p:grpSpPr>
        <p:sp>
          <p:nvSpPr>
            <p:cNvPr name="Freeform 3" id="3"/>
            <p:cNvSpPr/>
            <p:nvPr/>
          </p:nvSpPr>
          <p:spPr>
            <a:xfrm flipH="false" flipV="false" rot="0">
              <a:off x="0" y="0"/>
              <a:ext cx="4816592" cy="1441605"/>
            </a:xfrm>
            <a:custGeom>
              <a:avLst/>
              <a:gdLst/>
              <a:ahLst/>
              <a:cxnLst/>
              <a:rect r="r" b="b" t="t" l="l"/>
              <a:pathLst>
                <a:path h="1441605" w="4816592">
                  <a:moveTo>
                    <a:pt x="0" y="0"/>
                  </a:moveTo>
                  <a:lnTo>
                    <a:pt x="4816592" y="0"/>
                  </a:lnTo>
                  <a:lnTo>
                    <a:pt x="4816592" y="1441605"/>
                  </a:lnTo>
                  <a:lnTo>
                    <a:pt x="0" y="1441605"/>
                  </a:lnTo>
                  <a:close/>
                </a:path>
              </a:pathLst>
            </a:custGeom>
            <a:solidFill>
              <a:srgbClr val="2B485F"/>
            </a:solidFill>
          </p:spPr>
        </p:sp>
        <p:sp>
          <p:nvSpPr>
            <p:cNvPr name="TextBox 4" id="4"/>
            <p:cNvSpPr txBox="true"/>
            <p:nvPr/>
          </p:nvSpPr>
          <p:spPr>
            <a:xfrm>
              <a:off x="0" y="-66675"/>
              <a:ext cx="4816593" cy="1508280"/>
            </a:xfrm>
            <a:prstGeom prst="rect">
              <a:avLst/>
            </a:prstGeom>
          </p:spPr>
          <p:txBody>
            <a:bodyPr anchor="ctr" rtlCol="false" tIns="50800" lIns="50800" bIns="50800" rIns="50800"/>
            <a:lstStyle/>
            <a:p>
              <a:pPr algn="ctr">
                <a:lnSpc>
                  <a:spcPts val="3640"/>
                </a:lnSpc>
              </a:pPr>
            </a:p>
          </p:txBody>
        </p:sp>
      </p:grpSp>
      <p:sp>
        <p:nvSpPr>
          <p:cNvPr name="TextBox 5" id="5"/>
          <p:cNvSpPr txBox="true"/>
          <p:nvPr/>
        </p:nvSpPr>
        <p:spPr>
          <a:xfrm rot="0">
            <a:off x="1028700" y="2542289"/>
            <a:ext cx="13901663" cy="2282825"/>
          </a:xfrm>
          <a:prstGeom prst="rect">
            <a:avLst/>
          </a:prstGeom>
        </p:spPr>
        <p:txBody>
          <a:bodyPr anchor="t" rtlCol="false" tIns="0" lIns="0" bIns="0" rIns="0">
            <a:spAutoFit/>
          </a:bodyPr>
          <a:lstStyle/>
          <a:p>
            <a:pPr algn="l">
              <a:lnSpc>
                <a:spcPts val="9099"/>
              </a:lnSpc>
            </a:pPr>
            <a:r>
              <a:rPr lang="en-US" sz="6999" spc="167">
                <a:solidFill>
                  <a:srgbClr val="FFFFFF"/>
                </a:solidFill>
                <a:latin typeface="League Spartan"/>
                <a:ea typeface="League Spartan"/>
                <a:cs typeface="League Spartan"/>
                <a:sym typeface="League Spartan"/>
              </a:rPr>
              <a:t>Partnership with Leading EdTech Companies</a:t>
            </a:r>
          </a:p>
        </p:txBody>
      </p:sp>
      <p:sp>
        <p:nvSpPr>
          <p:cNvPr name="TextBox 6" id="6"/>
          <p:cNvSpPr txBox="true"/>
          <p:nvPr/>
        </p:nvSpPr>
        <p:spPr>
          <a:xfrm rot="0">
            <a:off x="362795" y="6537138"/>
            <a:ext cx="7958005" cy="3106419"/>
          </a:xfrm>
          <a:prstGeom prst="rect">
            <a:avLst/>
          </a:prstGeom>
        </p:spPr>
        <p:txBody>
          <a:bodyPr anchor="t" rtlCol="false" tIns="0" lIns="0" bIns="0" rIns="0">
            <a:spAutoFit/>
          </a:bodyPr>
          <a:lstStyle/>
          <a:p>
            <a:pPr algn="l">
              <a:lnSpc>
                <a:spcPts val="3080"/>
              </a:lnSpc>
            </a:pPr>
            <a:r>
              <a:rPr lang="en-US" sz="2200" spc="261">
                <a:solidFill>
                  <a:srgbClr val="000000"/>
                </a:solidFill>
                <a:latin typeface="Inter"/>
                <a:ea typeface="Inter"/>
                <a:cs typeface="Inter"/>
                <a:sym typeface="Inter"/>
              </a:rPr>
              <a:t>As part of this project, we established strong partnerships with 8 leading tech companies to provide a wide range of online certification courses for students. These collaborations have been pivotal in creating a rich and diverse course catalog, aimed at equipping learners with in-demand skills that align with industry needs.</a:t>
            </a:r>
          </a:p>
        </p:txBody>
      </p:sp>
      <p:sp>
        <p:nvSpPr>
          <p:cNvPr name="AutoShape 7" id="7"/>
          <p:cNvSpPr/>
          <p:nvPr/>
        </p:nvSpPr>
        <p:spPr>
          <a:xfrm>
            <a:off x="1028700" y="5148262"/>
            <a:ext cx="2050229" cy="0"/>
          </a:xfrm>
          <a:prstGeom prst="line">
            <a:avLst/>
          </a:prstGeom>
          <a:ln cap="flat" w="85725">
            <a:solidFill>
              <a:srgbClr val="86B4C4"/>
            </a:solidFill>
            <a:prstDash val="solid"/>
            <a:headEnd type="none" len="sm" w="sm"/>
            <a:tailEnd type="none" len="sm" w="sm"/>
          </a:ln>
        </p:spPr>
      </p:sp>
      <p:sp>
        <p:nvSpPr>
          <p:cNvPr name="TextBox 8" id="8"/>
          <p:cNvSpPr txBox="true"/>
          <p:nvPr/>
        </p:nvSpPr>
        <p:spPr>
          <a:xfrm rot="0">
            <a:off x="9144000" y="6537138"/>
            <a:ext cx="8115300" cy="3106419"/>
          </a:xfrm>
          <a:prstGeom prst="rect">
            <a:avLst/>
          </a:prstGeom>
        </p:spPr>
        <p:txBody>
          <a:bodyPr anchor="t" rtlCol="false" tIns="0" lIns="0" bIns="0" rIns="0">
            <a:spAutoFit/>
          </a:bodyPr>
          <a:lstStyle/>
          <a:p>
            <a:pPr algn="l">
              <a:lnSpc>
                <a:spcPts val="3080"/>
              </a:lnSpc>
            </a:pPr>
            <a:r>
              <a:rPr lang="en-US" sz="2200" spc="261">
                <a:solidFill>
                  <a:srgbClr val="000000"/>
                </a:solidFill>
                <a:latin typeface="Inter"/>
                <a:ea typeface="Inter"/>
                <a:cs typeface="Inter"/>
                <a:sym typeface="Inter"/>
              </a:rPr>
              <a:t>Each of our partners has contributed high-quality, industry-specific courses, enabling learners to access a variety of programs tailored to their career goals and professional development.</a:t>
            </a:r>
          </a:p>
          <a:p>
            <a:pPr algn="l">
              <a:lnSpc>
                <a:spcPts val="3080"/>
              </a:lnSpc>
            </a:pPr>
            <a:r>
              <a:rPr lang="en-US" sz="2200" spc="261">
                <a:solidFill>
                  <a:srgbClr val="000000"/>
                </a:solidFill>
                <a:latin typeface="Inter"/>
                <a:ea typeface="Inter"/>
                <a:cs typeface="Inter"/>
                <a:sym typeface="Inter"/>
              </a:rPr>
              <a:t>Our partners provided experienced instructors who developed the curriculum and guided students through their learning journey.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DAGXl3i6mxI</dc:identifier>
  <dcterms:modified xsi:type="dcterms:W3CDTF">2011-08-01T06:04:30Z</dcterms:modified>
  <cp:revision>1</cp:revision>
  <dc:title>Non Text Magic Studio Magic Design for Presentations L&amp;P</dc:title>
</cp:coreProperties>
</file>

<file path=docProps/thumbnail.jpeg>
</file>